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notesSlides/notesSlide7.xml" ContentType="application/vnd.openxmlformats-officedocument.presentationml.notesSlid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87" r:id="rId4"/>
  </p:sldMasterIdLst>
  <p:notesMasterIdLst>
    <p:notesMasterId r:id="rId55"/>
  </p:notesMasterIdLst>
  <p:handoutMasterIdLst>
    <p:handoutMasterId r:id="rId56"/>
  </p:handoutMasterIdLst>
  <p:sldIdLst>
    <p:sldId id="276" r:id="rId5"/>
    <p:sldId id="348" r:id="rId6"/>
    <p:sldId id="349" r:id="rId7"/>
    <p:sldId id="369" r:id="rId8"/>
    <p:sldId id="279" r:id="rId9"/>
    <p:sldId id="350" r:id="rId10"/>
    <p:sldId id="351" r:id="rId11"/>
    <p:sldId id="352" r:id="rId12"/>
    <p:sldId id="288" r:id="rId13"/>
    <p:sldId id="289" r:id="rId14"/>
    <p:sldId id="353" r:id="rId15"/>
    <p:sldId id="354" r:id="rId16"/>
    <p:sldId id="355" r:id="rId17"/>
    <p:sldId id="342" r:id="rId18"/>
    <p:sldId id="339" r:id="rId19"/>
    <p:sldId id="356" r:id="rId20"/>
    <p:sldId id="357" r:id="rId21"/>
    <p:sldId id="358" r:id="rId22"/>
    <p:sldId id="291" r:id="rId23"/>
    <p:sldId id="292" r:id="rId24"/>
    <p:sldId id="293" r:id="rId25"/>
    <p:sldId id="294" r:id="rId26"/>
    <p:sldId id="295" r:id="rId27"/>
    <p:sldId id="370" r:id="rId28"/>
    <p:sldId id="296" r:id="rId29"/>
    <p:sldId id="297" r:id="rId30"/>
    <p:sldId id="304" r:id="rId31"/>
    <p:sldId id="305" r:id="rId32"/>
    <p:sldId id="307" r:id="rId33"/>
    <p:sldId id="308" r:id="rId34"/>
    <p:sldId id="299" r:id="rId35"/>
    <p:sldId id="300" r:id="rId36"/>
    <p:sldId id="336" r:id="rId37"/>
    <p:sldId id="335" r:id="rId38"/>
    <p:sldId id="334" r:id="rId39"/>
    <p:sldId id="333" r:id="rId40"/>
    <p:sldId id="301" r:id="rId41"/>
    <p:sldId id="361" r:id="rId42"/>
    <p:sldId id="362" r:id="rId43"/>
    <p:sldId id="363" r:id="rId44"/>
    <p:sldId id="364" r:id="rId45"/>
    <p:sldId id="302" r:id="rId46"/>
    <p:sldId id="303" r:id="rId47"/>
    <p:sldId id="365" r:id="rId48"/>
    <p:sldId id="368" r:id="rId49"/>
    <p:sldId id="366" r:id="rId50"/>
    <p:sldId id="367" r:id="rId51"/>
    <p:sldId id="309" r:id="rId52"/>
    <p:sldId id="359" r:id="rId53"/>
    <p:sldId id="341" r:id="rId54"/>
  </p:sldIdLst>
  <p:sldSz cx="9144000" cy="6858000" type="screen4x3"/>
  <p:notesSz cx="6797675" cy="9926638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69">
          <p15:clr>
            <a:srgbClr val="A4A3A4"/>
          </p15:clr>
        </p15:guide>
        <p15:guide id="3" orient="horz" pos="3918">
          <p15:clr>
            <a:srgbClr val="A4A3A4"/>
          </p15:clr>
        </p15:guide>
        <p15:guide id="4" orient="horz" pos="677">
          <p15:clr>
            <a:srgbClr val="A4A3A4"/>
          </p15:clr>
        </p15:guide>
        <p15:guide id="5" orient="horz" pos="289">
          <p15:clr>
            <a:srgbClr val="A4A3A4"/>
          </p15:clr>
        </p15:guide>
        <p15:guide id="6" pos="2880">
          <p15:clr>
            <a:srgbClr val="A4A3A4"/>
          </p15:clr>
        </p15:guide>
        <p15:guide id="7" pos="5488">
          <p15:clr>
            <a:srgbClr val="A4A3A4"/>
          </p15:clr>
        </p15:guide>
        <p15:guide id="8" pos="272">
          <p15:clr>
            <a:srgbClr val="A4A3A4"/>
          </p15:clr>
        </p15:guide>
        <p15:guide id="9" pos="725">
          <p15:clr>
            <a:srgbClr val="A4A3A4"/>
          </p15:clr>
        </p15:guide>
        <p15:guide id="10" pos="49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jonck" initials="TJG" lastIdx="14" clrIdx="0"/>
  <p:cmAuthor id="1" name="Devos, Ann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CC00"/>
    <a:srgbClr val="C9DE00"/>
    <a:srgbClr val="C5DA00"/>
    <a:srgbClr val="002244"/>
    <a:srgbClr val="EE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84" autoAdjust="0"/>
  </p:normalViewPr>
  <p:slideViewPr>
    <p:cSldViewPr showGuides="1">
      <p:cViewPr varScale="1">
        <p:scale>
          <a:sx n="106" d="100"/>
          <a:sy n="106" d="100"/>
        </p:scale>
        <p:origin x="1686" y="114"/>
      </p:cViewPr>
      <p:guideLst>
        <p:guide orient="horz" pos="2160"/>
        <p:guide orient="horz" pos="969"/>
        <p:guide orient="horz" pos="3918"/>
        <p:guide orient="horz" pos="677"/>
        <p:guide orient="horz" pos="289"/>
        <p:guide pos="2880"/>
        <p:guide pos="5488"/>
        <p:guide pos="272"/>
        <p:guide pos="725"/>
        <p:guide pos="499"/>
      </p:guideLst>
    </p:cSldViewPr>
  </p:slideViewPr>
  <p:outlineViewPr>
    <p:cViewPr>
      <p:scale>
        <a:sx n="33" d="100"/>
        <a:sy n="33" d="100"/>
      </p:scale>
      <p:origin x="0" y="56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829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commentAuthors" Target="commentAuthors.xml"/><Relationship Id="rId61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0\Peer%20groups%20IBP%202010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6\Peer%20groups%20IBP%202016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800"/>
              <a:t>(in miljard</a:t>
            </a:r>
            <a:r>
              <a:rPr lang="en-US" sz="800" baseline="0"/>
              <a:t> euro)</a:t>
            </a:r>
            <a:endParaRPr lang="en-US" sz="800"/>
          </a:p>
        </c:rich>
      </c:tx>
      <c:layout>
        <c:manualLayout>
          <c:xMode val="edge"/>
          <c:yMode val="edge"/>
          <c:x val="0.43103049987180414"/>
          <c:y val="0.1451767389923182"/>
        </c:manualLayout>
      </c:layout>
      <c:overlay val="0"/>
    </c:title>
    <c:autoTitleDeleted val="0"/>
    <c:view3D>
      <c:rotX val="15"/>
      <c:rotY val="20"/>
      <c:rAngAx val="1"/>
    </c:view3D>
    <c:floor>
      <c:thickness val="0"/>
    </c:floor>
    <c:sideWall>
      <c:thickness val="0"/>
      <c:spPr>
        <a:noFill/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Grafieken!$X$5</c:f>
              <c:strCache>
                <c:ptCount val="1"/>
                <c:pt idx="0">
                  <c:v>Balanstotaal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Grafieken!$W$9:$W$18</c:f>
              <c:numCache>
                <c:formatCode>General</c:formatCode>
                <c:ptCount val="10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  <c:pt idx="4">
                  <c:v>2011</c:v>
                </c:pt>
                <c:pt idx="5">
                  <c:v>2012</c:v>
                </c:pt>
                <c:pt idx="6">
                  <c:v>2013</c:v>
                </c:pt>
                <c:pt idx="7">
                  <c:v>2014</c:v>
                </c:pt>
                <c:pt idx="8">
                  <c:v>2015</c:v>
                </c:pt>
                <c:pt idx="9">
                  <c:v>2016</c:v>
                </c:pt>
              </c:numCache>
            </c:numRef>
          </c:cat>
          <c:val>
            <c:numRef>
              <c:f>Grafieken!$X$9:$X$18</c:f>
              <c:numCache>
                <c:formatCode>#,##0.0_ ;[Red]\-#,##0.0\ </c:formatCode>
                <c:ptCount val="10"/>
                <c:pt idx="0">
                  <c:v>14.860266981000001</c:v>
                </c:pt>
                <c:pt idx="1">
                  <c:v>12.456990802799996</c:v>
                </c:pt>
                <c:pt idx="2">
                  <c:v>14.227887408320001</c:v>
                </c:pt>
                <c:pt idx="3">
                  <c:v>15.946731879369993</c:v>
                </c:pt>
                <c:pt idx="4">
                  <c:v>16.045950442990002</c:v>
                </c:pt>
                <c:pt idx="5">
                  <c:v>18.59</c:v>
                </c:pt>
                <c:pt idx="6">
                  <c:v>20.395391538909998</c:v>
                </c:pt>
                <c:pt idx="7">
                  <c:v>23.369235345160003</c:v>
                </c:pt>
                <c:pt idx="8">
                  <c:v>24.693998733610002</c:v>
                </c:pt>
                <c:pt idx="9">
                  <c:v>29.781044451080003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1"/>
        <c:shape val="box"/>
        <c:axId val="177357376"/>
        <c:axId val="178480464"/>
        <c:axId val="0"/>
      </c:bar3DChart>
      <c:catAx>
        <c:axId val="17735737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78480464"/>
        <c:crosses val="autoZero"/>
        <c:auto val="1"/>
        <c:lblAlgn val="ctr"/>
        <c:lblOffset val="100"/>
        <c:noMultiLvlLbl val="0"/>
      </c:catAx>
      <c:valAx>
        <c:axId val="178480464"/>
        <c:scaling>
          <c:orientation val="minMax"/>
          <c:min val="8"/>
        </c:scaling>
        <c:delete val="0"/>
        <c:axPos val="l"/>
        <c:numFmt formatCode="#,##0.0_ ;[Red]\-#,##0.0\ " sourceLinked="1"/>
        <c:majorTickMark val="out"/>
        <c:minorTickMark val="none"/>
        <c:tickLblPos val="nextTo"/>
        <c:crossAx val="177357376"/>
        <c:crosses val="autoZero"/>
        <c:crossBetween val="between"/>
      </c:valAx>
      <c:spPr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Samenstelling portefeuille met uitsplitsing ICB’s (2)</a:t>
            </a:r>
          </a:p>
        </c:rich>
      </c:tx>
      <c:overlay val="0"/>
    </c:title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Tabellen!$I$5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(Tabellen!$B$8,Tabellen!$B$10:$B$15)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Multi-WG met band</c:v>
                </c:pt>
                <c:pt idx="4">
                  <c:v>Multi-WG zonder band</c:v>
                </c:pt>
                <c:pt idx="5">
                  <c:v>Mono-werkgevers</c:v>
                </c:pt>
              </c:strCache>
              <c:extLst/>
            </c:strRef>
          </c:cat>
          <c:val>
            <c:numRef>
              <c:f>(Tabellen!$I$8,Tabellen!$I$10:$I$15)</c:f>
              <c:numCache>
                <c:formatCode>0.00%</c:formatCode>
                <c:ptCount val="6"/>
                <c:pt idx="0">
                  <c:v>0.31128359220422824</c:v>
                </c:pt>
                <c:pt idx="1">
                  <c:v>0.51856346557848665</c:v>
                </c:pt>
                <c:pt idx="2">
                  <c:v>0.65780758702640629</c:v>
                </c:pt>
                <c:pt idx="3">
                  <c:v>0.42322319897928501</c:v>
                </c:pt>
                <c:pt idx="4">
                  <c:v>0.44491682758174628</c:v>
                </c:pt>
                <c:pt idx="5">
                  <c:v>0.49904063877696164</c:v>
                </c:pt>
              </c:numCache>
              <c:extLst/>
            </c:numRef>
          </c:val>
        </c:ser>
        <c:ser>
          <c:idx val="1"/>
          <c:order val="1"/>
          <c:tx>
            <c:strRef>
              <c:f>Tabellen!$J$5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(Tabellen!$B$8,Tabellen!$B$10:$B$15)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Multi-WG met band</c:v>
                </c:pt>
                <c:pt idx="4">
                  <c:v>Multi-WG zonder band</c:v>
                </c:pt>
                <c:pt idx="5">
                  <c:v>Mono-werkgevers</c:v>
                </c:pt>
              </c:strCache>
              <c:extLst/>
            </c:strRef>
          </c:cat>
          <c:val>
            <c:numRef>
              <c:f>(Tabellen!$J$8,Tabellen!$J$10:$J$15)</c:f>
              <c:numCache>
                <c:formatCode>0.00%</c:formatCode>
                <c:ptCount val="6"/>
                <c:pt idx="0">
                  <c:v>0.42824573993059439</c:v>
                </c:pt>
                <c:pt idx="1">
                  <c:v>0.41119841191206091</c:v>
                </c:pt>
                <c:pt idx="2">
                  <c:v>0.28593770328760842</c:v>
                </c:pt>
                <c:pt idx="3">
                  <c:v>0.45636510668406466</c:v>
                </c:pt>
                <c:pt idx="4">
                  <c:v>0.51739821275866171</c:v>
                </c:pt>
                <c:pt idx="5">
                  <c:v>0.37270096619050186</c:v>
                </c:pt>
              </c:numCache>
              <c:extLst/>
            </c:numRef>
          </c:val>
        </c:ser>
        <c:ser>
          <c:idx val="3"/>
          <c:order val="3"/>
          <c:tx>
            <c:strRef>
              <c:f>Tabellen!$L$5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(Tabellen!$B$8,Tabellen!$B$10:$B$15)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Multi-WG met band</c:v>
                </c:pt>
                <c:pt idx="4">
                  <c:v>Multi-WG zonder band</c:v>
                </c:pt>
                <c:pt idx="5">
                  <c:v>Mono-werkgevers</c:v>
                </c:pt>
              </c:strCache>
              <c:extLst/>
            </c:strRef>
          </c:cat>
          <c:val>
            <c:numRef>
              <c:f>(Tabellen!$L$8,Tabellen!$L$10:$L$15)</c:f>
              <c:numCache>
                <c:formatCode>0.00%</c:formatCode>
                <c:ptCount val="6"/>
                <c:pt idx="0">
                  <c:v>5.4670657074269095E-2</c:v>
                </c:pt>
                <c:pt idx="1">
                  <c:v>8.5696931210106214E-3</c:v>
                </c:pt>
                <c:pt idx="2">
                  <c:v>0</c:v>
                </c:pt>
                <c:pt idx="3">
                  <c:v>1.3720705070436069E-3</c:v>
                </c:pt>
                <c:pt idx="4">
                  <c:v>0</c:v>
                </c:pt>
                <c:pt idx="5">
                  <c:v>0</c:v>
                </c:pt>
              </c:numCache>
              <c:extLst/>
            </c:numRef>
          </c:val>
        </c:ser>
        <c:ser>
          <c:idx val="4"/>
          <c:order val="4"/>
          <c:tx>
            <c:strRef>
              <c:f>Tabellen!$M$5</c:f>
              <c:strCache>
                <c:ptCount val="1"/>
                <c:pt idx="0">
                  <c:v>Vastgoed</c:v>
                </c:pt>
              </c:strCache>
            </c:strRef>
          </c:tx>
          <c:invertIfNegative val="0"/>
          <c:cat>
            <c:strRef>
              <c:f>(Tabellen!$B$8,Tabellen!$B$10:$B$15)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Multi-WG met band</c:v>
                </c:pt>
                <c:pt idx="4">
                  <c:v>Multi-WG zonder band</c:v>
                </c:pt>
                <c:pt idx="5">
                  <c:v>Mono-werkgevers</c:v>
                </c:pt>
              </c:strCache>
              <c:extLst/>
            </c:strRef>
          </c:cat>
          <c:val>
            <c:numRef>
              <c:f>(Tabellen!$M$8,Tabellen!$M$10:$M$15)</c:f>
              <c:numCache>
                <c:formatCode>0.00%</c:formatCode>
                <c:ptCount val="6"/>
                <c:pt idx="0">
                  <c:v>4.4130421090318318E-2</c:v>
                </c:pt>
                <c:pt idx="1">
                  <c:v>4.7915122204004092E-3</c:v>
                </c:pt>
                <c:pt idx="2">
                  <c:v>4.1312295959708752E-3</c:v>
                </c:pt>
                <c:pt idx="3">
                  <c:v>1.1442413496396344E-2</c:v>
                </c:pt>
                <c:pt idx="4">
                  <c:v>3.6773733523253007E-3</c:v>
                </c:pt>
                <c:pt idx="5">
                  <c:v>5.1829875307255122E-3</c:v>
                </c:pt>
              </c:numCache>
              <c:extLst/>
            </c:numRef>
          </c:val>
        </c:ser>
        <c:ser>
          <c:idx val="5"/>
          <c:order val="5"/>
          <c:tx>
            <c:strRef>
              <c:f>Tabellen!$N$5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(Tabellen!$B$8,Tabellen!$B$10:$B$15)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Multi-WG met band</c:v>
                </c:pt>
                <c:pt idx="4">
                  <c:v>Multi-WG zonder band</c:v>
                </c:pt>
                <c:pt idx="5">
                  <c:v>Mono-werkgevers</c:v>
                </c:pt>
              </c:strCache>
              <c:extLst/>
            </c:strRef>
          </c:cat>
          <c:val>
            <c:numRef>
              <c:f>(Tabellen!$N$8,Tabellen!$N$10:$N$15)</c:f>
              <c:numCache>
                <c:formatCode>0.00%</c:formatCode>
                <c:ptCount val="6"/>
                <c:pt idx="0">
                  <c:v>7.3630497388268004E-2</c:v>
                </c:pt>
                <c:pt idx="1">
                  <c:v>3.9101705353097371E-2</c:v>
                </c:pt>
                <c:pt idx="2">
                  <c:v>1.1306287565770849E-2</c:v>
                </c:pt>
                <c:pt idx="3">
                  <c:v>5.5273877454660031E-2</c:v>
                </c:pt>
                <c:pt idx="4">
                  <c:v>1.2168978492080382E-2</c:v>
                </c:pt>
                <c:pt idx="5">
                  <c:v>3.8110792222682495E-2</c:v>
                </c:pt>
              </c:numCache>
              <c:extLst/>
            </c:numRef>
          </c:val>
        </c:ser>
        <c:ser>
          <c:idx val="6"/>
          <c:order val="6"/>
          <c:tx>
            <c:strRef>
              <c:f>Tabellen!$O$5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rgbClr val="A6A6A6"/>
            </a:solidFill>
          </c:spPr>
          <c:invertIfNegative val="1"/>
          <c:cat>
            <c:strRef>
              <c:f>(Tabellen!$B$8,Tabellen!$B$10:$B$15)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Multi-WG met band</c:v>
                </c:pt>
                <c:pt idx="4">
                  <c:v>Multi-WG zonder band</c:v>
                </c:pt>
                <c:pt idx="5">
                  <c:v>Mono-werkgevers</c:v>
                </c:pt>
              </c:strCache>
              <c:extLst/>
            </c:strRef>
          </c:cat>
          <c:val>
            <c:numRef>
              <c:f>(Tabellen!$O$8,Tabellen!$O$10:$O$15)</c:f>
              <c:numCache>
                <c:formatCode>0.00%</c:formatCode>
                <c:ptCount val="6"/>
                <c:pt idx="0">
                  <c:v>8.8039092312321821E-2</c:v>
                </c:pt>
                <c:pt idx="1">
                  <c:v>1.7775211814943924E-2</c:v>
                </c:pt>
                <c:pt idx="2">
                  <c:v>4.0817192524243526E-2</c:v>
                </c:pt>
                <c:pt idx="3">
                  <c:v>5.2323332878550469E-2</c:v>
                </c:pt>
                <c:pt idx="4">
                  <c:v>2.1838607815186255E-2</c:v>
                </c:pt>
                <c:pt idx="5">
                  <c:v>8.4964615279128297E-2</c:v>
                </c:pt>
              </c:numCache>
              <c:extLst/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2"/>
        <c:shape val="box"/>
        <c:axId val="179077704"/>
        <c:axId val="179078096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Tabellen!$K$5</c15:sqref>
                        </c15:formulaRef>
                      </c:ext>
                    </c:extLst>
                    <c:strCache>
                      <c:ptCount val="1"/>
                      <c:pt idx="0">
                        <c:v>ICB</c:v>
                      </c:pt>
                    </c:strCache>
                  </c:strRef>
                </c:tx>
                <c:spPr>
                  <a:solidFill>
                    <a:srgbClr val="BBCC00"/>
                  </a:solidFill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(Tabellen!$B$8,Tabellen!$B$10:$B$15)</c15:sqref>
                        </c15:formulaRef>
                      </c:ext>
                    </c:extLst>
                    <c:strCache>
                      <c:ptCount val="6"/>
                      <c:pt idx="0">
                        <c:v>Eerste pijler</c:v>
                      </c:pt>
                      <c:pt idx="1">
                        <c:v>Sectorfondsen</c:v>
                      </c:pt>
                      <c:pt idx="2">
                        <c:v>Zelfstandigen</c:v>
                      </c:pt>
                      <c:pt idx="3">
                        <c:v>Multi-WG met band</c:v>
                      </c:pt>
                      <c:pt idx="4">
                        <c:v>Multi-WG zonder band</c:v>
                      </c:pt>
                      <c:pt idx="5">
                        <c:v>Mono-werkgevers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(Tabellen!$K$8,Tabellen!$K$10:$K$15)</c15:sqref>
                        </c15:formulaRef>
                      </c:ext>
                    </c:extLst>
                    <c:numCache>
                      <c:formatCode>General</c:formatCode>
                      <c:ptCount val="6"/>
                    </c:numCache>
                  </c:numRef>
                </c:val>
              </c15:ser>
            </c15:filteredBarSeries>
          </c:ext>
        </c:extLst>
      </c:bar3DChart>
      <c:catAx>
        <c:axId val="17907770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79078096"/>
        <c:crosses val="autoZero"/>
        <c:auto val="1"/>
        <c:lblAlgn val="ctr"/>
        <c:lblOffset val="100"/>
        <c:noMultiLvlLbl val="0"/>
      </c:catAx>
      <c:valAx>
        <c:axId val="179078096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179077704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Samenhang aantal IBP's - balanstotaal - aantal deelnemers</a:t>
            </a:r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1"/>
          <c:order val="0"/>
          <c:tx>
            <c:strRef>
              <c:f>Grafieken!$Z$259</c:f>
              <c:strCache>
                <c:ptCount val="1"/>
                <c:pt idx="0">
                  <c:v>% van aantal IBP's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Grafieken!$X$260:$X$264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Grafieken!$Z$260:$Z$264</c:f>
              <c:numCache>
                <c:formatCode>0.00%</c:formatCode>
                <c:ptCount val="5"/>
                <c:pt idx="0">
                  <c:v>0.42211055276381909</c:v>
                </c:pt>
                <c:pt idx="1">
                  <c:v>1.0050251256281407E-2</c:v>
                </c:pt>
                <c:pt idx="2">
                  <c:v>1.0050251256281407E-2</c:v>
                </c:pt>
                <c:pt idx="3">
                  <c:v>0.41708542713567837</c:v>
                </c:pt>
                <c:pt idx="4">
                  <c:v>0.1407035175879397</c:v>
                </c:pt>
              </c:numCache>
            </c:numRef>
          </c:val>
        </c:ser>
        <c:ser>
          <c:idx val="3"/>
          <c:order val="1"/>
          <c:tx>
            <c:strRef>
              <c:f>Grafieken!$AB$259</c:f>
              <c:strCache>
                <c:ptCount val="1"/>
                <c:pt idx="0">
                  <c:v>% v. balanstotaal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Grafieken!$X$260:$X$264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Grafieken!$AB$260:$AB$264</c:f>
              <c:numCache>
                <c:formatCode>0.00%</c:formatCode>
                <c:ptCount val="5"/>
                <c:pt idx="0">
                  <c:v>0.34413976280366254</c:v>
                </c:pt>
                <c:pt idx="1">
                  <c:v>2.5556372270630666E-3</c:v>
                </c:pt>
                <c:pt idx="2">
                  <c:v>2.2366194462190687E-2</c:v>
                </c:pt>
                <c:pt idx="3">
                  <c:v>0.57919891284083092</c:v>
                </c:pt>
                <c:pt idx="4">
                  <c:v>5.1739492666252732E-2</c:v>
                </c:pt>
              </c:numCache>
            </c:numRef>
          </c:val>
        </c:ser>
        <c:ser>
          <c:idx val="0"/>
          <c:order val="2"/>
          <c:tx>
            <c:strRef>
              <c:f>Grafieken!$AD$259</c:f>
              <c:strCache>
                <c:ptCount val="1"/>
                <c:pt idx="0">
                  <c:v>% v. aantal deelnemers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Grafieken!$X$260:$X$264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Grafieken!$AD$260:$AD$264</c:f>
              <c:numCache>
                <c:formatCode>0.00%</c:formatCode>
                <c:ptCount val="5"/>
                <c:pt idx="0">
                  <c:v>8.2188459287395044E-2</c:v>
                </c:pt>
                <c:pt idx="1">
                  <c:v>1.5898042307186965E-3</c:v>
                </c:pt>
                <c:pt idx="2">
                  <c:v>0.16161775420742705</c:v>
                </c:pt>
                <c:pt idx="3">
                  <c:v>0.33279881988987231</c:v>
                </c:pt>
                <c:pt idx="4">
                  <c:v>0.42180516238458693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80267424"/>
        <c:axId val="180267816"/>
        <c:axId val="0"/>
      </c:bar3DChart>
      <c:catAx>
        <c:axId val="18026742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80267816"/>
        <c:crosses val="autoZero"/>
        <c:auto val="1"/>
        <c:lblAlgn val="ctr"/>
        <c:lblOffset val="100"/>
        <c:noMultiLvlLbl val="0"/>
      </c:catAx>
      <c:valAx>
        <c:axId val="180267816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80267424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5"/>
    </mc:Choice>
    <mc:Fallback>
      <c:style val="15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Dekkingsgraad</a:t>
            </a:r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974381723411335"/>
          <c:y val="0.10631060477060512"/>
          <c:w val="0.84061679790026156"/>
          <c:h val="0.5767905876505620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Tabellen!$E$5</c:f>
              <c:strCache>
                <c:ptCount val="1"/>
                <c:pt idx="0">
                  <c:v>Dekkingsgraad KTV + marge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Tabellen!$B$18:$B$22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Tabellen!$E$18:$E$22</c:f>
              <c:numCache>
                <c:formatCode>0.00%</c:formatCode>
                <c:ptCount val="5"/>
                <c:pt idx="0">
                  <c:v>1.9615720376063126</c:v>
                </c:pt>
                <c:pt idx="1">
                  <c:v>1.053944776675299</c:v>
                </c:pt>
                <c:pt idx="2">
                  <c:v>1.2728755414660426</c:v>
                </c:pt>
                <c:pt idx="3">
                  <c:v>1.3761766860841418</c:v>
                </c:pt>
                <c:pt idx="4">
                  <c:v>1.089209891846761</c:v>
                </c:pt>
              </c:numCache>
            </c:numRef>
          </c:val>
        </c:ser>
        <c:ser>
          <c:idx val="1"/>
          <c:order val="1"/>
          <c:tx>
            <c:strRef>
              <c:f>Tabellen!$F$5</c:f>
              <c:strCache>
                <c:ptCount val="1"/>
                <c:pt idx="0">
                  <c:v>Dekkingsgraad LTV + marge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Tabellen!$B$18:$B$22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Tabellen!$F$18:$F$22</c:f>
              <c:numCache>
                <c:formatCode>0.00%</c:formatCode>
                <c:ptCount val="5"/>
                <c:pt idx="0">
                  <c:v>1.482996182186463</c:v>
                </c:pt>
                <c:pt idx="1">
                  <c:v>1.053944776675299</c:v>
                </c:pt>
                <c:pt idx="2">
                  <c:v>1.2512011440723394</c:v>
                </c:pt>
                <c:pt idx="3">
                  <c:v>1.166589568974266</c:v>
                </c:pt>
                <c:pt idx="4">
                  <c:v>1.0797264771512494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80268600"/>
        <c:axId val="180268992"/>
        <c:axId val="0"/>
      </c:bar3DChart>
      <c:catAx>
        <c:axId val="18026860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2280000" vert="horz"/>
          <a:lstStyle/>
          <a:p>
            <a:pPr>
              <a:defRPr/>
            </a:pPr>
            <a:endParaRPr lang="nl-BE"/>
          </a:p>
        </c:txPr>
        <c:crossAx val="180268992"/>
        <c:crosses val="autoZero"/>
        <c:auto val="1"/>
        <c:lblAlgn val="ctr"/>
        <c:lblOffset val="100"/>
        <c:noMultiLvlLbl val="0"/>
      </c:catAx>
      <c:valAx>
        <c:axId val="180268992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80268600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Samenstelling portefeuille met uitsplitsing ICB’s (1)</a:t>
            </a:r>
          </a:p>
        </c:rich>
      </c:tx>
      <c:overlay val="0"/>
    </c:title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Tabellen!$I$5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(Tabellen!$I$16,Tabellen!$I$21)</c:f>
              <c:numCache>
                <c:formatCode>0.00%</c:formatCode>
                <c:ptCount val="2"/>
                <c:pt idx="0">
                  <c:v>0.44914386421802216</c:v>
                </c:pt>
                <c:pt idx="1">
                  <c:v>0.52504159389517291</c:v>
                </c:pt>
              </c:numCache>
            </c:numRef>
          </c:val>
        </c:ser>
        <c:ser>
          <c:idx val="1"/>
          <c:order val="1"/>
          <c:tx>
            <c:strRef>
              <c:f>Tabellen!$J$5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(Tabellen!$J$16,Tabellen!$J$21)</c:f>
              <c:numCache>
                <c:formatCode>0.00%</c:formatCode>
                <c:ptCount val="2"/>
                <c:pt idx="0">
                  <c:v>0.42759126338334669</c:v>
                </c:pt>
                <c:pt idx="1">
                  <c:v>0.40594189327813407</c:v>
                </c:pt>
              </c:numCache>
            </c:numRef>
          </c:val>
        </c:ser>
        <c:ser>
          <c:idx val="3"/>
          <c:order val="3"/>
          <c:tx>
            <c:strRef>
              <c:f>Tabellen!$L$5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(Tabellen!$L$16,Tabellen!$L$21)</c:f>
              <c:numCache>
                <c:formatCode>0.00%</c:formatCode>
                <c:ptCount val="2"/>
                <c:pt idx="0">
                  <c:v>7.8655954565166365E-3</c:v>
                </c:pt>
                <c:pt idx="1">
                  <c:v>0</c:v>
                </c:pt>
              </c:numCache>
            </c:numRef>
          </c:val>
        </c:ser>
        <c:ser>
          <c:idx val="4"/>
          <c:order val="4"/>
          <c:tx>
            <c:strRef>
              <c:f>Tabellen!$M$5</c:f>
              <c:strCache>
                <c:ptCount val="1"/>
                <c:pt idx="0">
                  <c:v>Vastgoed</c:v>
                </c:pt>
              </c:strCache>
            </c:strRef>
          </c:tx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(Tabellen!$M$16,Tabellen!$M$21)</c:f>
              <c:numCache>
                <c:formatCode>0.00%</c:formatCode>
                <c:ptCount val="2"/>
                <c:pt idx="0">
                  <c:v>1.2605759413124765E-2</c:v>
                </c:pt>
                <c:pt idx="1">
                  <c:v>5.0588004095600278E-3</c:v>
                </c:pt>
              </c:numCache>
            </c:numRef>
          </c:val>
        </c:ser>
        <c:ser>
          <c:idx val="5"/>
          <c:order val="5"/>
          <c:tx>
            <c:strRef>
              <c:f>Tabellen!$N$5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(Tabellen!$N$16,Tabellen!$N$21)</c:f>
              <c:numCache>
                <c:formatCode>0.00%</c:formatCode>
                <c:ptCount val="2"/>
                <c:pt idx="0">
                  <c:v>5.0263863679800999E-2</c:v>
                </c:pt>
                <c:pt idx="1">
                  <c:v>2.9180053833077237E-2</c:v>
                </c:pt>
              </c:numCache>
            </c:numRef>
          </c:val>
        </c:ser>
        <c:ser>
          <c:idx val="6"/>
          <c:order val="6"/>
          <c:tx>
            <c:strRef>
              <c:f>Tabellen!$O$5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rgbClr val="A6A6A6"/>
            </a:solidFill>
          </c:spPr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(Tabellen!$O$16,Tabellen!$O$21)</c:f>
              <c:numCache>
                <c:formatCode>0.00%</c:formatCode>
                <c:ptCount val="2"/>
                <c:pt idx="0">
                  <c:v>5.252965384918884E-2</c:v>
                </c:pt>
                <c:pt idx="1">
                  <c:v>3.4777658584055578E-2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80269776"/>
        <c:axId val="180270168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Tabellen!$K$5</c15:sqref>
                        </c15:formulaRef>
                      </c:ext>
                    </c:extLst>
                    <c:strCache>
                      <c:ptCount val="1"/>
                      <c:pt idx="0">
                        <c:v>ICB</c:v>
                      </c:pt>
                    </c:strCache>
                  </c:strRef>
                </c:tx>
                <c:spPr>
                  <a:solidFill>
                    <a:srgbClr val="BBCC00"/>
                  </a:solidFill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(Tabellen!$B$16,Tabellen!$B$21)</c15:sqref>
                        </c15:formulaRef>
                      </c:ext>
                    </c:extLst>
                    <c:strCache>
                      <c:ptCount val="2"/>
                      <c:pt idx="0">
                        <c:v>Minstens 1 DB, DC+tarief of CB</c:v>
                      </c:pt>
                      <c:pt idx="1">
                        <c:v>DC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(Tabellen!$K$16,Tabellen!$K$21)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</c15:ser>
            </c15:filteredBarSeries>
          </c:ext>
        </c:extLst>
      </c:bar3DChart>
      <c:catAx>
        <c:axId val="1802697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80270168"/>
        <c:crosses val="autoZero"/>
        <c:auto val="1"/>
        <c:lblAlgn val="ctr"/>
        <c:lblOffset val="100"/>
        <c:noMultiLvlLbl val="0"/>
      </c:catAx>
      <c:valAx>
        <c:axId val="180270168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180269776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Samenstelling portefeuille met uitsplitsing ICB’s (2)</a:t>
            </a:r>
          </a:p>
        </c:rich>
      </c:tx>
      <c:overlay val="0"/>
    </c:title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Tabellen!$I$5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Tabellen!$I$17:$I$21</c:f>
              <c:numCache>
                <c:formatCode>0.00%</c:formatCode>
                <c:ptCount val="5"/>
                <c:pt idx="0">
                  <c:v>0.41771184339867518</c:v>
                </c:pt>
                <c:pt idx="1">
                  <c:v>0.28391674724444499</c:v>
                </c:pt>
                <c:pt idx="2">
                  <c:v>0.43695357800478851</c:v>
                </c:pt>
                <c:pt idx="3">
                  <c:v>0.46854897109342247</c:v>
                </c:pt>
                <c:pt idx="4">
                  <c:v>0.52504159389517291</c:v>
                </c:pt>
              </c:numCache>
            </c:numRef>
          </c:val>
        </c:ser>
        <c:ser>
          <c:idx val="1"/>
          <c:order val="1"/>
          <c:tx>
            <c:strRef>
              <c:f>Tabellen!$J$5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Tabellen!$J$17:$J$21</c:f>
              <c:numCache>
                <c:formatCode>0.00%</c:formatCode>
                <c:ptCount val="5"/>
                <c:pt idx="0">
                  <c:v>0.43060676415084681</c:v>
                </c:pt>
                <c:pt idx="1">
                  <c:v>0.44018090526957038</c:v>
                </c:pt>
                <c:pt idx="2">
                  <c:v>0.37216090697393245</c:v>
                </c:pt>
                <c:pt idx="3">
                  <c:v>0.42796329415108075</c:v>
                </c:pt>
                <c:pt idx="4">
                  <c:v>0.40594189327813407</c:v>
                </c:pt>
              </c:numCache>
            </c:numRef>
          </c:val>
        </c:ser>
        <c:ser>
          <c:idx val="3"/>
          <c:order val="3"/>
          <c:tx>
            <c:strRef>
              <c:f>Tabellen!$L$5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Tabellen!$L$17:$L$21</c:f>
              <c:numCache>
                <c:formatCode>0.00%</c:formatCode>
                <c:ptCount val="5"/>
                <c:pt idx="0">
                  <c:v>1.7574208216485039E-2</c:v>
                </c:pt>
                <c:pt idx="1">
                  <c:v>0</c:v>
                </c:pt>
                <c:pt idx="2">
                  <c:v>5.4990910422213886E-2</c:v>
                </c:pt>
                <c:pt idx="3">
                  <c:v>4.3350856201558331E-4</c:v>
                </c:pt>
                <c:pt idx="4">
                  <c:v>0</c:v>
                </c:pt>
              </c:numCache>
            </c:numRef>
          </c:val>
        </c:ser>
        <c:ser>
          <c:idx val="4"/>
          <c:order val="4"/>
          <c:tx>
            <c:strRef>
              <c:f>Tabellen!$M$5</c:f>
              <c:strCache>
                <c:ptCount val="1"/>
                <c:pt idx="0">
                  <c:v>Vastgoed</c:v>
                </c:pt>
              </c:strCache>
            </c:strRef>
          </c:tx>
          <c:invertIfNegative val="0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Tabellen!$M$17:$M$21</c:f>
              <c:numCache>
                <c:formatCode>0.00%</c:formatCode>
                <c:ptCount val="5"/>
                <c:pt idx="0">
                  <c:v>1.8481577101455121E-2</c:v>
                </c:pt>
                <c:pt idx="1">
                  <c:v>0.12069073474492119</c:v>
                </c:pt>
                <c:pt idx="2">
                  <c:v>2.5797052119526476E-2</c:v>
                </c:pt>
                <c:pt idx="3">
                  <c:v>8.2072495885291297E-3</c:v>
                </c:pt>
                <c:pt idx="4">
                  <c:v>5.0588004095600278E-3</c:v>
                </c:pt>
              </c:numCache>
            </c:numRef>
          </c:val>
        </c:ser>
        <c:ser>
          <c:idx val="5"/>
          <c:order val="5"/>
          <c:tx>
            <c:strRef>
              <c:f>Tabellen!$N$5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Tabellen!$N$17:$N$21</c:f>
              <c:numCache>
                <c:formatCode>0.00%</c:formatCode>
                <c:ptCount val="5"/>
                <c:pt idx="0">
                  <c:v>7.0938869016161685E-2</c:v>
                </c:pt>
                <c:pt idx="1">
                  <c:v>0.15521161274106329</c:v>
                </c:pt>
                <c:pt idx="2">
                  <c:v>2.0351275063775119E-2</c:v>
                </c:pt>
                <c:pt idx="3">
                  <c:v>3.9003605422439878E-2</c:v>
                </c:pt>
                <c:pt idx="4">
                  <c:v>2.9180053833077237E-2</c:v>
                </c:pt>
              </c:numCache>
            </c:numRef>
          </c:val>
        </c:ser>
        <c:ser>
          <c:idx val="6"/>
          <c:order val="6"/>
          <c:tx>
            <c:strRef>
              <c:f>Tabellen!$O$5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rgbClr val="A6A6A6"/>
            </a:solidFill>
          </c:spPr>
          <c:invertIfNegative val="1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Tabellen!$O$17:$O$21</c:f>
              <c:numCache>
                <c:formatCode>0.00%</c:formatCode>
                <c:ptCount val="5"/>
                <c:pt idx="0">
                  <c:v>4.4686738116376142E-2</c:v>
                </c:pt>
                <c:pt idx="1">
                  <c:v>2.4696854745428157E-17</c:v>
                </c:pt>
                <c:pt idx="2">
                  <c:v>8.9746277415763451E-2</c:v>
                </c:pt>
                <c:pt idx="3">
                  <c:v>5.5843371182512182E-2</c:v>
                </c:pt>
                <c:pt idx="4">
                  <c:v>3.4777658584055578E-2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2"/>
        <c:shape val="box"/>
        <c:axId val="180115784"/>
        <c:axId val="180116960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Tabellen!$K$5</c15:sqref>
                        </c15:formulaRef>
                      </c:ext>
                    </c:extLst>
                    <c:strCache>
                      <c:ptCount val="1"/>
                      <c:pt idx="0">
                        <c:v>ICB</c:v>
                      </c:pt>
                    </c:strCache>
                  </c:strRef>
                </c:tx>
                <c:spPr>
                  <a:solidFill>
                    <a:srgbClr val="BBCC00"/>
                  </a:solidFill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Tabellen!$B$17:$B$21</c15:sqref>
                        </c15:formulaRef>
                      </c:ext>
                    </c:extLst>
                    <c:strCache>
                      <c:ptCount val="5"/>
                      <c:pt idx="0">
                        <c:v>DB</c:v>
                      </c:pt>
                      <c:pt idx="1">
                        <c:v>DC+tarief</c:v>
                      </c:pt>
                      <c:pt idx="2">
                        <c:v>Cash Balance</c:v>
                      </c:pt>
                      <c:pt idx="3">
                        <c:v>Hybride</c:v>
                      </c:pt>
                      <c:pt idx="4">
                        <c:v>DC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Tabellen!$K$17:$K$21</c15:sqref>
                        </c15:formulaRef>
                      </c:ext>
                    </c:extLst>
                    <c:numCache>
                      <c:formatCode>General</c:formatCode>
                      <c:ptCount val="5"/>
                    </c:numCache>
                  </c:numRef>
                </c:val>
              </c15:ser>
            </c15:filteredBarSeries>
          </c:ext>
        </c:extLst>
      </c:bar3DChart>
      <c:catAx>
        <c:axId val="1801157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80116960"/>
        <c:crosses val="autoZero"/>
        <c:auto val="1"/>
        <c:lblAlgn val="ctr"/>
        <c:lblOffset val="100"/>
        <c:noMultiLvlLbl val="0"/>
      </c:catAx>
      <c:valAx>
        <c:axId val="180116960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180115784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Samenhang aantal IBP's - balanstotaal - aantal deelnemers</a:t>
            </a:r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1"/>
          <c:order val="0"/>
          <c:tx>
            <c:strRef>
              <c:f>Grafieken!$Z$366</c:f>
              <c:strCache>
                <c:ptCount val="1"/>
                <c:pt idx="0">
                  <c:v>% van aantal IBP's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Grafieken!$X$367:$X$368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Grafieken!$Z$367:$Z$368</c:f>
              <c:numCache>
                <c:formatCode>0.00%</c:formatCode>
                <c:ptCount val="2"/>
                <c:pt idx="0">
                  <c:v>0.90954773869346739</c:v>
                </c:pt>
                <c:pt idx="1">
                  <c:v>9.0452261306532666E-2</c:v>
                </c:pt>
              </c:numCache>
            </c:numRef>
          </c:val>
        </c:ser>
        <c:ser>
          <c:idx val="0"/>
          <c:order val="1"/>
          <c:tx>
            <c:strRef>
              <c:f>Grafieken!$AB$366</c:f>
              <c:strCache>
                <c:ptCount val="1"/>
                <c:pt idx="0">
                  <c:v>% v. balanstotaal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Grafieken!$X$367:$X$368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Grafieken!$AB$367:$AB$368</c:f>
              <c:numCache>
                <c:formatCode>0.00%</c:formatCode>
                <c:ptCount val="2"/>
                <c:pt idx="0">
                  <c:v>0.82922441914405176</c:v>
                </c:pt>
                <c:pt idx="1">
                  <c:v>0.17077558085594818</c:v>
                </c:pt>
              </c:numCache>
            </c:numRef>
          </c:val>
        </c:ser>
        <c:ser>
          <c:idx val="2"/>
          <c:order val="2"/>
          <c:tx>
            <c:strRef>
              <c:f>Grafieken!$AD$366</c:f>
              <c:strCache>
                <c:ptCount val="1"/>
                <c:pt idx="0">
                  <c:v>% v. aantal deelnemers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Grafieken!$X$367:$X$368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Grafieken!$AD$367:$AD$368</c:f>
              <c:numCache>
                <c:formatCode>0.00%</c:formatCode>
                <c:ptCount val="2"/>
                <c:pt idx="0">
                  <c:v>0.97158060701616078</c:v>
                </c:pt>
                <c:pt idx="1">
                  <c:v>2.8419392983839178E-2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80117744"/>
        <c:axId val="180118136"/>
        <c:axId val="0"/>
      </c:bar3DChart>
      <c:catAx>
        <c:axId val="1801177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80118136"/>
        <c:crosses val="autoZero"/>
        <c:auto val="1"/>
        <c:lblAlgn val="ctr"/>
        <c:lblOffset val="100"/>
        <c:noMultiLvlLbl val="0"/>
      </c:catAx>
      <c:valAx>
        <c:axId val="180118136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80117744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800"/>
              <a:t>(in miljard</a:t>
            </a:r>
            <a:r>
              <a:rPr lang="en-US" sz="800" baseline="0"/>
              <a:t> euro)</a:t>
            </a:r>
            <a:endParaRPr lang="en-US" sz="800"/>
          </a:p>
        </c:rich>
      </c:tx>
      <c:layout>
        <c:manualLayout>
          <c:xMode val="edge"/>
          <c:yMode val="edge"/>
          <c:x val="0.43103049987180414"/>
          <c:y val="0.145176738992318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Grafieken!$W$447</c:f>
              <c:strCache>
                <c:ptCount val="1"/>
                <c:pt idx="0">
                  <c:v>Balanstotaal XB-IBP's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Grafieken!$V$449:$V$457</c:f>
              <c:numCache>
                <c:formatCode>General</c:formatCode>
                <c:ptCount val="9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</c:numCache>
            </c:numRef>
          </c:cat>
          <c:val>
            <c:numRef>
              <c:f>Grafieken!$W$449:$W$457</c:f>
              <c:numCache>
                <c:formatCode>0.0</c:formatCode>
                <c:ptCount val="9"/>
                <c:pt idx="0">
                  <c:v>0.15848476578000001</c:v>
                </c:pt>
                <c:pt idx="1">
                  <c:v>0.19540602277999999</c:v>
                </c:pt>
                <c:pt idx="2">
                  <c:v>0.31269691446000003</c:v>
                </c:pt>
                <c:pt idx="3">
                  <c:v>0.46265149288999996</c:v>
                </c:pt>
                <c:pt idx="4" formatCode="#,##0.0">
                  <c:v>0.66969123052000001</c:v>
                </c:pt>
                <c:pt idx="5" formatCode="#,##0.0">
                  <c:v>1.41653265845</c:v>
                </c:pt>
                <c:pt idx="6" formatCode="#,##0.0">
                  <c:v>2.3245709938000001</c:v>
                </c:pt>
                <c:pt idx="7" formatCode="#,##0.0">
                  <c:v>2.5777331928800002</c:v>
                </c:pt>
                <c:pt idx="8" formatCode="#,##0.0">
                  <c:v>5.08587516463</c:v>
                </c:pt>
              </c:numCache>
            </c:numRef>
          </c:val>
        </c:ser>
        <c:ser>
          <c:idx val="2"/>
          <c:order val="2"/>
          <c:tx>
            <c:strRef>
              <c:f>Grafieken!$Y$447</c:f>
              <c:strCache>
                <c:ptCount val="1"/>
                <c:pt idx="0">
                  <c:v>Balanstotaal IBP's met enkel Belgische activiteiten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val>
            <c:numRef>
              <c:f>Grafieken!$Y$449:$Y$457</c:f>
              <c:numCache>
                <c:formatCode>0.0</c:formatCode>
                <c:ptCount val="9"/>
                <c:pt idx="0">
                  <c:v>12.298506037019994</c:v>
                </c:pt>
                <c:pt idx="1">
                  <c:v>14.032481385540001</c:v>
                </c:pt>
                <c:pt idx="2">
                  <c:v>15.634034964909995</c:v>
                </c:pt>
                <c:pt idx="3">
                  <c:v>15.5832989501</c:v>
                </c:pt>
                <c:pt idx="4" formatCode="#,##0.0">
                  <c:v>17.916894904750002</c:v>
                </c:pt>
                <c:pt idx="5" formatCode="#,##0.0">
                  <c:v>18.978858880459995</c:v>
                </c:pt>
                <c:pt idx="6" formatCode="#,##0.0">
                  <c:v>21.044664351359998</c:v>
                </c:pt>
                <c:pt idx="7" formatCode="#,##0.0">
                  <c:v>22.116265540730012</c:v>
                </c:pt>
                <c:pt idx="8" formatCode="#,##0.0">
                  <c:v>24.69516928645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80118920"/>
        <c:axId val="180497912"/>
      </c:barChart>
      <c:lineChart>
        <c:grouping val="stacked"/>
        <c:varyColors val="0"/>
        <c:ser>
          <c:idx val="1"/>
          <c:order val="1"/>
          <c:tx>
            <c:strRef>
              <c:f>Grafieken!$X$447</c:f>
              <c:strCache>
                <c:ptCount val="1"/>
                <c:pt idx="0">
                  <c:v>Balanstotaal sector</c:v>
                </c:pt>
              </c:strCache>
            </c:strRef>
          </c:tx>
          <c:dLbls>
            <c:numFmt formatCode="#,##0.0" sourceLinked="0"/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numRef>
              <c:f>Grafieken!$V$449:$V$457</c:f>
              <c:numCache>
                <c:formatCode>General</c:formatCode>
                <c:ptCount val="9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</c:numCache>
            </c:numRef>
          </c:cat>
          <c:val>
            <c:numRef>
              <c:f>Grafieken!$X$449:$X$457</c:f>
              <c:numCache>
                <c:formatCode>#,##0.0_ ;[Red]\-#,##0.0\ </c:formatCode>
                <c:ptCount val="9"/>
                <c:pt idx="0">
                  <c:v>12.456990802799996</c:v>
                </c:pt>
                <c:pt idx="1">
                  <c:v>14.227887408320001</c:v>
                </c:pt>
                <c:pt idx="2">
                  <c:v>15.946731879369993</c:v>
                </c:pt>
                <c:pt idx="3">
                  <c:v>16.045950442990002</c:v>
                </c:pt>
                <c:pt idx="4">
                  <c:v>18.59</c:v>
                </c:pt>
                <c:pt idx="5">
                  <c:v>20.395391538909998</c:v>
                </c:pt>
                <c:pt idx="6">
                  <c:v>23.369235345160003</c:v>
                </c:pt>
                <c:pt idx="7">
                  <c:v>24.693998733610002</c:v>
                </c:pt>
                <c:pt idx="8">
                  <c:v>29.781044451080003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0118920"/>
        <c:axId val="180497912"/>
      </c:lineChart>
      <c:catAx>
        <c:axId val="1801189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80497912"/>
        <c:crosses val="autoZero"/>
        <c:auto val="1"/>
        <c:lblAlgn val="ctr"/>
        <c:lblOffset val="100"/>
        <c:noMultiLvlLbl val="0"/>
      </c:catAx>
      <c:valAx>
        <c:axId val="180497912"/>
        <c:scaling>
          <c:orientation val="minMax"/>
          <c:max val="30"/>
        </c:scaling>
        <c:delete val="0"/>
        <c:axPos val="l"/>
        <c:numFmt formatCode="0.0" sourceLinked="1"/>
        <c:majorTickMark val="out"/>
        <c:minorTickMark val="none"/>
        <c:tickLblPos val="nextTo"/>
        <c:crossAx val="180118920"/>
        <c:crosses val="autoZero"/>
        <c:crossBetween val="between"/>
      </c:valAx>
      <c:spPr>
        <a:noFill/>
        <a:ln w="25400">
          <a:noFill/>
        </a:ln>
      </c:spPr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5"/>
    </mc:Choice>
    <mc:Fallback>
      <c:style val="15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Dekkingsgraad</a:t>
            </a:r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974381723411335"/>
          <c:y val="0.10631060477060512"/>
          <c:w val="0.84061679790026156"/>
          <c:h val="0.5767905876505620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Tabellen!$E$5</c:f>
              <c:strCache>
                <c:ptCount val="1"/>
                <c:pt idx="0">
                  <c:v>Dekkingsgraad KTV + marge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Tabellen!$E$23:$E$24</c:f>
              <c:numCache>
                <c:formatCode>0.00%</c:formatCode>
                <c:ptCount val="2"/>
                <c:pt idx="0">
                  <c:v>1.5816260664527984</c:v>
                </c:pt>
                <c:pt idx="1">
                  <c:v>1.2216259967379712</c:v>
                </c:pt>
              </c:numCache>
            </c:numRef>
          </c:val>
        </c:ser>
        <c:ser>
          <c:idx val="1"/>
          <c:order val="1"/>
          <c:tx>
            <c:strRef>
              <c:f>Tabellen!$F$5</c:f>
              <c:strCache>
                <c:ptCount val="1"/>
                <c:pt idx="0">
                  <c:v>Dekkingsgraad LTV + marge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Tabellen!$F$23:$F$24</c:f>
              <c:numCache>
                <c:formatCode>0.00%</c:formatCode>
                <c:ptCount val="2"/>
                <c:pt idx="0">
                  <c:v>1.2994537577421834</c:v>
                </c:pt>
                <c:pt idx="1">
                  <c:v>1.0754703690103629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80498696"/>
        <c:axId val="180499088"/>
        <c:axId val="0"/>
      </c:bar3DChart>
      <c:catAx>
        <c:axId val="1804986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2280000" vert="horz"/>
          <a:lstStyle/>
          <a:p>
            <a:pPr>
              <a:defRPr/>
            </a:pPr>
            <a:endParaRPr lang="nl-BE"/>
          </a:p>
        </c:txPr>
        <c:crossAx val="180499088"/>
        <c:crosses val="autoZero"/>
        <c:auto val="1"/>
        <c:lblAlgn val="ctr"/>
        <c:lblOffset val="100"/>
        <c:noMultiLvlLbl val="0"/>
      </c:catAx>
      <c:valAx>
        <c:axId val="180499088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80498696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Samenstelling portefeuille met uitsplitsing ICB’s</a:t>
            </a:r>
          </a:p>
        </c:rich>
      </c:tx>
      <c:overlay val="0"/>
    </c:title>
    <c:autoTitleDeleted val="0"/>
    <c:view3D>
      <c:rotX val="10"/>
      <c:rotY val="1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2.4322830292979547E-2"/>
          <c:y val="0.1039857015192136"/>
          <c:w val="0.95135433941404091"/>
          <c:h val="0.75969770534715331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Tabellen!$I$5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Tabellen!$I$23:$I$24</c:f>
              <c:numCache>
                <c:formatCode>0.00%</c:formatCode>
                <c:ptCount val="2"/>
                <c:pt idx="0">
                  <c:v>0.45223084495600779</c:v>
                </c:pt>
                <c:pt idx="1">
                  <c:v>0.45716151659522208</c:v>
                </c:pt>
              </c:numCache>
            </c:numRef>
          </c:val>
        </c:ser>
        <c:ser>
          <c:idx val="1"/>
          <c:order val="1"/>
          <c:tx>
            <c:strRef>
              <c:f>Tabellen!$J$5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Tabellen!$J$23:$J$24</c:f>
              <c:numCache>
                <c:formatCode>0.00%</c:formatCode>
                <c:ptCount val="2"/>
                <c:pt idx="0">
                  <c:v>0.41159446618019185</c:v>
                </c:pt>
                <c:pt idx="1">
                  <c:v>0.49711253924652143</c:v>
                </c:pt>
              </c:numCache>
            </c:numRef>
          </c:val>
        </c:ser>
        <c:ser>
          <c:idx val="3"/>
          <c:order val="3"/>
          <c:tx>
            <c:strRef>
              <c:f>Tabellen!$L$5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9EB3BE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Tabellen!$L$23:$L$24</c:f>
              <c:numCache>
                <c:formatCode>0.00%</c:formatCode>
                <c:ptCount val="2"/>
                <c:pt idx="0">
                  <c:v>9.0265420273257548E-3</c:v>
                </c:pt>
                <c:pt idx="1">
                  <c:v>0</c:v>
                </c:pt>
              </c:numCache>
            </c:numRef>
          </c:val>
        </c:ser>
        <c:ser>
          <c:idx val="4"/>
          <c:order val="4"/>
          <c:tx>
            <c:strRef>
              <c:f>Tabellen!$M$5</c:f>
              <c:strCache>
                <c:ptCount val="1"/>
                <c:pt idx="0">
                  <c:v>Vastgoed</c:v>
                </c:pt>
              </c:strCache>
            </c:strRef>
          </c:tx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Tabellen!$M$23:$M$24</c:f>
              <c:numCache>
                <c:formatCode>0.00%</c:formatCode>
                <c:ptCount val="2"/>
                <c:pt idx="0">
                  <c:v>1.3344433653347431E-2</c:v>
                </c:pt>
                <c:pt idx="1">
                  <c:v>6.841351188386708E-3</c:v>
                </c:pt>
              </c:numCache>
            </c:numRef>
          </c:val>
        </c:ser>
        <c:ser>
          <c:idx val="5"/>
          <c:order val="5"/>
          <c:tx>
            <c:strRef>
              <c:f>Tabellen!$N$5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Tabellen!$N$23:$N$24</c:f>
              <c:numCache>
                <c:formatCode>0.00%</c:formatCode>
                <c:ptCount val="2"/>
                <c:pt idx="0">
                  <c:v>5.250986966337283E-2</c:v>
                </c:pt>
                <c:pt idx="1">
                  <c:v>3.3293536239480677E-2</c:v>
                </c:pt>
              </c:numCache>
            </c:numRef>
          </c:val>
        </c:ser>
        <c:ser>
          <c:idx val="6"/>
          <c:order val="6"/>
          <c:tx>
            <c:strRef>
              <c:f>Tabellen!$O$5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rgbClr val="A6A6A6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Tabellen!$O$23:$O$24</c:f>
              <c:numCache>
                <c:formatCode>0.00%</c:formatCode>
                <c:ptCount val="2"/>
                <c:pt idx="0">
                  <c:v>6.1293843519754546E-2</c:v>
                </c:pt>
                <c:pt idx="1">
                  <c:v>5.5910567303889391E-3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2"/>
        <c:shape val="box"/>
        <c:axId val="180499872"/>
        <c:axId val="180500264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Tabellen!$K$5</c15:sqref>
                        </c15:formulaRef>
                      </c:ext>
                    </c:extLst>
                    <c:strCache>
                      <c:ptCount val="1"/>
                      <c:pt idx="0">
                        <c:v>ICB</c:v>
                      </c:pt>
                    </c:strCache>
                  </c:strRef>
                </c:tx>
                <c:spPr>
                  <a:solidFill>
                    <a:srgbClr val="BBCC00"/>
                  </a:solidFill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Tabellen!$B$23:$B$24</c15:sqref>
                        </c15:formulaRef>
                      </c:ext>
                    </c:extLst>
                    <c:strCache>
                      <c:ptCount val="2"/>
                      <c:pt idx="0">
                        <c:v>België</c:v>
                      </c:pt>
                      <c:pt idx="1">
                        <c:v>Grensoverschrijdend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Tabellen!$K$23:$K$24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</c15:ser>
            </c15:filteredBarSeries>
          </c:ext>
        </c:extLst>
      </c:bar3DChart>
      <c:catAx>
        <c:axId val="18049987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80500264"/>
        <c:crosses val="autoZero"/>
        <c:auto val="1"/>
        <c:lblAlgn val="ctr"/>
        <c:lblOffset val="100"/>
        <c:noMultiLvlLbl val="0"/>
      </c:catAx>
      <c:valAx>
        <c:axId val="180500264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180499872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rAngAx val="1"/>
    </c:view3D>
    <c:floor>
      <c:thickness val="0"/>
    </c:floor>
    <c:sideWall>
      <c:thickness val="0"/>
      <c:spPr>
        <a:noFill/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Grafieken!$X$55</c:f>
              <c:strCache>
                <c:ptCount val="1"/>
                <c:pt idx="0">
                  <c:v>Aantal deelnemers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vert="horz"/>
              <a:lstStyle/>
              <a:p>
                <a:pPr>
                  <a:defRPr/>
                </a:pPr>
                <a:endParaRPr lang="nl-B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Grafieken!$W$59:$W$68</c:f>
              <c:numCache>
                <c:formatCode>General</c:formatCode>
                <c:ptCount val="10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  <c:pt idx="4">
                  <c:v>2011</c:v>
                </c:pt>
                <c:pt idx="5">
                  <c:v>2012</c:v>
                </c:pt>
                <c:pt idx="6">
                  <c:v>2013</c:v>
                </c:pt>
                <c:pt idx="7">
                  <c:v>2014</c:v>
                </c:pt>
                <c:pt idx="8">
                  <c:v>2015</c:v>
                </c:pt>
                <c:pt idx="9">
                  <c:v>2016</c:v>
                </c:pt>
              </c:numCache>
            </c:numRef>
          </c:cat>
          <c:val>
            <c:numRef>
              <c:f>Grafieken!$X$59:$X$68</c:f>
              <c:numCache>
                <c:formatCode>#,##0</c:formatCode>
                <c:ptCount val="10"/>
                <c:pt idx="0">
                  <c:v>620300</c:v>
                </c:pt>
                <c:pt idx="1">
                  <c:v>860548</c:v>
                </c:pt>
                <c:pt idx="2">
                  <c:v>851191</c:v>
                </c:pt>
                <c:pt idx="3">
                  <c:v>857982</c:v>
                </c:pt>
                <c:pt idx="4">
                  <c:v>887398.2</c:v>
                </c:pt>
                <c:pt idx="5">
                  <c:v>1394936</c:v>
                </c:pt>
                <c:pt idx="6">
                  <c:v>1477713</c:v>
                </c:pt>
                <c:pt idx="7">
                  <c:v>1477347</c:v>
                </c:pt>
                <c:pt idx="8">
                  <c:v>1513279</c:v>
                </c:pt>
                <c:pt idx="9">
                  <c:v>1674420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1"/>
        <c:shape val="box"/>
        <c:axId val="179737344"/>
        <c:axId val="179739776"/>
        <c:axId val="0"/>
      </c:bar3DChart>
      <c:catAx>
        <c:axId val="1797373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79739776"/>
        <c:crosses val="autoZero"/>
        <c:auto val="1"/>
        <c:lblAlgn val="ctr"/>
        <c:lblOffset val="100"/>
        <c:noMultiLvlLbl val="0"/>
      </c:catAx>
      <c:valAx>
        <c:axId val="179739776"/>
        <c:scaling>
          <c:orientation val="minMax"/>
          <c:min val="0"/>
        </c:scaling>
        <c:delete val="0"/>
        <c:axPos val="l"/>
        <c:numFmt formatCode="#,##0" sourceLinked="1"/>
        <c:majorTickMark val="out"/>
        <c:minorTickMark val="none"/>
        <c:tickLblPos val="nextTo"/>
        <c:crossAx val="179737344"/>
        <c:crosses val="autoZero"/>
        <c:crossBetween val="between"/>
      </c:valAx>
      <c:spPr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40"/>
      <c:rotY val="8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BBCC00"/>
              </a:solidFill>
            </c:spPr>
          </c:dPt>
          <c:dPt>
            <c:idx val="3"/>
            <c:bubble3D val="0"/>
            <c:spPr>
              <a:solidFill>
                <a:srgbClr val="BBCCCC"/>
              </a:solidFill>
            </c:spPr>
          </c:dPt>
          <c:dPt>
            <c:idx val="4"/>
            <c:bubble3D val="0"/>
            <c:spPr>
              <a:solidFill>
                <a:srgbClr val="91C8FF"/>
              </a:solidFill>
            </c:spPr>
          </c:dPt>
          <c:dPt>
            <c:idx val="5"/>
            <c:bubble3D val="0"/>
            <c:spPr>
              <a:solidFill>
                <a:srgbClr val="8B9A00"/>
              </a:solidFill>
            </c:spPr>
          </c:dPt>
          <c:dPt>
            <c:idx val="6"/>
            <c:bubble3D val="0"/>
            <c:spPr>
              <a:solidFill>
                <a:schemeClr val="bg1">
                  <a:lumMod val="65000"/>
                </a:schemeClr>
              </a:solidFill>
            </c:spPr>
          </c:dPt>
          <c:dLbls>
            <c:dLbl>
              <c:idx val="3"/>
              <c:layout>
                <c:manualLayout>
                  <c:x val="-3.2128699429812654E-2"/>
                  <c:y val="-1.4571948998178498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8.5091953574554843E-3"/>
                  <c:y val="-1.1172567691738593E-2"/>
                </c:manualLayout>
              </c:layout>
              <c:numFmt formatCode="0.0%" sourceLinked="0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/>
                  </a:pPr>
                  <a:endParaRPr lang="nl-BE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Tabellen!$I$5:$O$5</c:f>
              <c:strCache>
                <c:ptCount val="7"/>
                <c:pt idx="0">
                  <c:v>Obligaties</c:v>
                </c:pt>
                <c:pt idx="1">
                  <c:v>Aandelen</c:v>
                </c:pt>
                <c:pt idx="2">
                  <c:v>ICB</c:v>
                </c:pt>
                <c:pt idx="3">
                  <c:v>Leningen</c:v>
                </c:pt>
                <c:pt idx="4">
                  <c:v>Vastgoed</c:v>
                </c:pt>
                <c:pt idx="5">
                  <c:v>Liquide middelen</c:v>
                </c:pt>
                <c:pt idx="6">
                  <c:v>Andere</c:v>
                </c:pt>
              </c:strCache>
            </c:strRef>
          </c:cat>
          <c:val>
            <c:numRef>
              <c:f>Tabellen!$I$6:$O$6</c:f>
              <c:numCache>
                <c:formatCode>0.00%</c:formatCode>
                <c:ptCount val="7"/>
                <c:pt idx="0">
                  <c:v>0.12820989035664859</c:v>
                </c:pt>
                <c:pt idx="1">
                  <c:v>9.0875224204173544E-2</c:v>
                </c:pt>
                <c:pt idx="2">
                  <c:v>0.71509719578675746</c:v>
                </c:pt>
                <c:pt idx="3">
                  <c:v>7.4568179612711531E-3</c:v>
                </c:pt>
                <c:pt idx="4">
                  <c:v>4.7627808044857448E-3</c:v>
                </c:pt>
                <c:pt idx="5">
                  <c:v>3.2164243026447166E-2</c:v>
                </c:pt>
                <c:pt idx="6">
                  <c:v>2.1433847860216373E-2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1.8024205040019763E-2"/>
          <c:y val="3.9975526223581997E-2"/>
          <c:w val="0.963951589919956"/>
          <c:h val="0.83099607522241115"/>
        </c:manualLayout>
      </c:layout>
      <c:pie3DChart>
        <c:varyColors val="1"/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</c:pie3DChart>
    </c:plotArea>
    <c:legend>
      <c:legendPos val="b"/>
      <c:overlay val="0"/>
      <c:txPr>
        <a:bodyPr/>
        <a:lstStyle/>
        <a:p>
          <a:pPr>
            <a:defRPr sz="1200"/>
          </a:pPr>
          <a:endParaRPr lang="nl-BE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v>Percentage ICB's gesplitst</c:v>
          </c:tx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BBCC00"/>
              </a:solidFill>
            </c:spPr>
          </c:dPt>
          <c:dPt>
            <c:idx val="3"/>
            <c:bubble3D val="0"/>
            <c:spPr>
              <a:solidFill>
                <a:srgbClr val="DDDDDD"/>
              </a:solidFill>
            </c:spPr>
          </c:dPt>
          <c:dPt>
            <c:idx val="4"/>
            <c:bubble3D val="0"/>
            <c:spPr>
              <a:solidFill>
                <a:srgbClr val="91C8FF"/>
              </a:solidFill>
            </c:spPr>
          </c:dPt>
          <c:dLbls>
            <c:dLbl>
              <c:idx val="2"/>
              <c:layout>
                <c:manualLayout>
                  <c:x val="1.5985548644751844E-2"/>
                  <c:y val="-7.3876891710635852E-4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1.6101929662630843E-2"/>
                  <c:y val="-3.0780764912321803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1.0258370886949038E-2"/>
                  <c:y val="-7.4115840434912838E-18"/>
                </c:manualLayout>
              </c:layout>
              <c:numFmt formatCode="0%" sourceLinked="0"/>
              <c:spPr>
                <a:noFill/>
              </c:spPr>
              <c:txPr>
                <a:bodyPr/>
                <a:lstStyle/>
                <a:p>
                  <a:pPr>
                    <a:defRPr/>
                  </a:pPr>
                  <a:endParaRPr lang="nl-BE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Tabellen!$R$5:$V$5</c:f>
              <c:strCache>
                <c:ptCount val="5"/>
                <c:pt idx="0">
                  <c:v>Obligaties</c:v>
                </c:pt>
                <c:pt idx="1">
                  <c:v>Aandelen</c:v>
                </c:pt>
                <c:pt idx="2">
                  <c:v>Vastgoed</c:v>
                </c:pt>
                <c:pt idx="3">
                  <c:v>Liquide middelen</c:v>
                </c:pt>
                <c:pt idx="4">
                  <c:v>Andere</c:v>
                </c:pt>
              </c:strCache>
            </c:strRef>
          </c:cat>
          <c:val>
            <c:numRef>
              <c:f>Tabellen!$R$6:$V$6</c:f>
              <c:numCache>
                <c:formatCode>0.00%</c:formatCode>
                <c:ptCount val="5"/>
                <c:pt idx="0">
                  <c:v>0.45431363023667104</c:v>
                </c:pt>
                <c:pt idx="1">
                  <c:v>0.46929412744554855</c:v>
                </c:pt>
                <c:pt idx="2">
                  <c:v>1.0419228036415259E-2</c:v>
                </c:pt>
                <c:pt idx="3">
                  <c:v>2.3778429640356525E-2</c:v>
                </c:pt>
                <c:pt idx="4">
                  <c:v>4.2194584641008843E-2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20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v>Percentage</c:v>
          </c:tx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91C8FF"/>
              </a:solidFill>
            </c:spPr>
          </c:dPt>
          <c:dPt>
            <c:idx val="3"/>
            <c:bubble3D val="0"/>
            <c:spPr>
              <a:solidFill>
                <a:srgbClr val="DDDDDD"/>
              </a:solidFill>
            </c:spPr>
          </c:dPt>
          <c:dPt>
            <c:idx val="4"/>
            <c:bubble3D val="0"/>
            <c:spPr>
              <a:solidFill>
                <a:srgbClr val="BBCC00"/>
              </a:solidFill>
            </c:spPr>
          </c:dPt>
          <c:dPt>
            <c:idx val="5"/>
            <c:bubble3D val="0"/>
            <c:spPr>
              <a:solidFill>
                <a:schemeClr val="bg1">
                  <a:lumMod val="65000"/>
                </a:schemeClr>
              </a:solidFill>
            </c:spPr>
          </c:dPt>
          <c:dLbls>
            <c:dLbl>
              <c:idx val="2"/>
              <c:layout>
                <c:manualLayout>
                  <c:x val="-1.1574074074074073E-2"/>
                  <c:y val="3.3486904562461607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2.4074074074074074E-2"/>
                  <c:y val="2.1670296532082427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3.2407407407407489E-2"/>
                  <c:y val="7.8801585971966272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(Tabellen!$I$5:$J$5,Tabellen!$L$5:$O$5)</c:f>
              <c:strCache>
                <c:ptCount val="6"/>
                <c:pt idx="0">
                  <c:v>Obligaties</c:v>
                </c:pt>
                <c:pt idx="1">
                  <c:v>Aandelen</c:v>
                </c:pt>
                <c:pt idx="2">
                  <c:v>Leningen</c:v>
                </c:pt>
                <c:pt idx="3">
                  <c:v>Vastgoed</c:v>
                </c:pt>
                <c:pt idx="4">
                  <c:v>Liquide middelen</c:v>
                </c:pt>
                <c:pt idx="5">
                  <c:v>Andere</c:v>
                </c:pt>
              </c:strCache>
            </c:strRef>
          </c:cat>
          <c:val>
            <c:numRef>
              <c:f>(Tabellen!$I$7:$J$7,Tabellen!$L$7:$O$7)</c:f>
              <c:numCache>
                <c:formatCode>0.00%</c:formatCode>
                <c:ptCount val="6"/>
                <c:pt idx="0">
                  <c:v>0.45308829334659367</c:v>
                </c:pt>
                <c:pt idx="1">
                  <c:v>0.42646613873967854</c:v>
                </c:pt>
                <c:pt idx="2">
                  <c:v>7.4568179612711531E-3</c:v>
                </c:pt>
                <c:pt idx="3">
                  <c:v>1.2213541555589057E-2</c:v>
                </c:pt>
                <c:pt idx="4">
                  <c:v>4.916813138247883E-2</c:v>
                </c:pt>
                <c:pt idx="5">
                  <c:v>5.1607077014388776E-2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</c:plotArea>
    <c:legend>
      <c:legendPos val="b"/>
      <c:overlay val="0"/>
      <c:txPr>
        <a:bodyPr/>
        <a:lstStyle/>
        <a:p>
          <a:pPr rtl="0">
            <a:defRPr/>
          </a:pPr>
          <a:endParaRPr lang="nl-BE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 b="1" i="0" baseline="0">
                <a:effectLst/>
              </a:rPr>
              <a:t>Samenhang aantal IBP's - balanstotaal - aantal deelnemers</a:t>
            </a:r>
            <a:endParaRPr lang="nl-BE" sz="1400">
              <a:effectLst/>
            </a:endParaRPr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1"/>
          <c:order val="0"/>
          <c:tx>
            <c:strRef>
              <c:f>Grafieken!$Z$151</c:f>
              <c:strCache>
                <c:ptCount val="1"/>
                <c:pt idx="0">
                  <c:v>% van aantal IBP's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Grafieken!$X$152:$X$158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Multi-WG met band</c:v>
                </c:pt>
                <c:pt idx="4">
                  <c:v>Multi-WG zonder band</c:v>
                </c:pt>
                <c:pt idx="5">
                  <c:v>Mono-werkgevers</c:v>
                </c:pt>
              </c:strCache>
              <c:extLst/>
            </c:strRef>
          </c:cat>
          <c:val>
            <c:numRef>
              <c:f>Grafieken!$Z$152:$Z$158</c:f>
              <c:numCache>
                <c:formatCode>0.00%</c:formatCode>
                <c:ptCount val="6"/>
                <c:pt idx="0">
                  <c:v>2.5125628140703519E-2</c:v>
                </c:pt>
                <c:pt idx="1">
                  <c:v>6.030150753768844E-2</c:v>
                </c:pt>
                <c:pt idx="2">
                  <c:v>1.507537688442211E-2</c:v>
                </c:pt>
                <c:pt idx="3">
                  <c:v>0.53768844221105527</c:v>
                </c:pt>
                <c:pt idx="4">
                  <c:v>2.0100502512562814E-2</c:v>
                </c:pt>
                <c:pt idx="5">
                  <c:v>0.34170854271356782</c:v>
                </c:pt>
              </c:numCache>
              <c:extLst/>
            </c:numRef>
          </c:val>
        </c:ser>
        <c:ser>
          <c:idx val="3"/>
          <c:order val="1"/>
          <c:tx>
            <c:strRef>
              <c:f>Grafieken!$AB$151</c:f>
              <c:strCache>
                <c:ptCount val="1"/>
                <c:pt idx="0">
                  <c:v>% v. balanstotaal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Grafieken!$X$152:$X$158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Multi-WG met band</c:v>
                </c:pt>
                <c:pt idx="4">
                  <c:v>Multi-WG zonder band</c:v>
                </c:pt>
                <c:pt idx="5">
                  <c:v>Mono-werkgevers</c:v>
                </c:pt>
              </c:strCache>
              <c:extLst/>
            </c:strRef>
          </c:cat>
          <c:val>
            <c:numRef>
              <c:f>Grafieken!$AB$152:$AB$158</c:f>
              <c:numCache>
                <c:formatCode>0.00%</c:formatCode>
                <c:ptCount val="6"/>
                <c:pt idx="0">
                  <c:v>9.9264676106844696E-2</c:v>
                </c:pt>
                <c:pt idx="1">
                  <c:v>0.17897345584824545</c:v>
                </c:pt>
                <c:pt idx="2">
                  <c:v>6.9420334680539611E-2</c:v>
                </c:pt>
                <c:pt idx="3">
                  <c:v>0.55249301629020964</c:v>
                </c:pt>
                <c:pt idx="4">
                  <c:v>7.6842296067188834E-3</c:v>
                </c:pt>
                <c:pt idx="5">
                  <c:v>9.2164287467441861E-2</c:v>
                </c:pt>
              </c:numCache>
              <c:extLst/>
            </c:numRef>
          </c:val>
        </c:ser>
        <c:ser>
          <c:idx val="0"/>
          <c:order val="2"/>
          <c:tx>
            <c:strRef>
              <c:f>Grafieken!$AD$151</c:f>
              <c:strCache>
                <c:ptCount val="1"/>
                <c:pt idx="0">
                  <c:v>% v. aantal deelnemers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Grafieken!$X$152:$X$158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Multi-WG met band</c:v>
                </c:pt>
                <c:pt idx="4">
                  <c:v>Multi-WG zonder band</c:v>
                </c:pt>
                <c:pt idx="5">
                  <c:v>Mono-werkgevers</c:v>
                </c:pt>
              </c:strCache>
              <c:extLst/>
            </c:strRef>
          </c:cat>
          <c:val>
            <c:numRef>
              <c:f>Grafieken!$AD$152:$AD$158</c:f>
              <c:numCache>
                <c:formatCode>0.00%</c:formatCode>
                <c:ptCount val="6"/>
                <c:pt idx="0">
                  <c:v>8.9451869901219522E-3</c:v>
                </c:pt>
                <c:pt idx="1">
                  <c:v>0.7586597150057931</c:v>
                </c:pt>
                <c:pt idx="2">
                  <c:v>2.0015886097872696E-2</c:v>
                </c:pt>
                <c:pt idx="3">
                  <c:v>0.16376715519403734</c:v>
                </c:pt>
                <c:pt idx="4">
                  <c:v>3.2124556562869531E-3</c:v>
                </c:pt>
                <c:pt idx="5">
                  <c:v>4.5399601055888007E-2</c:v>
                </c:pt>
              </c:numCache>
              <c:extLst/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77140448"/>
        <c:axId val="177140840"/>
        <c:axId val="0"/>
      </c:bar3DChart>
      <c:catAx>
        <c:axId val="17714044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77140840"/>
        <c:crosses val="autoZero"/>
        <c:auto val="1"/>
        <c:lblAlgn val="ctr"/>
        <c:lblOffset val="100"/>
        <c:noMultiLvlLbl val="0"/>
      </c:catAx>
      <c:valAx>
        <c:axId val="177140840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77140448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5"/>
    </mc:Choice>
    <mc:Fallback>
      <c:style val="15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Dekkingsgraad</a:t>
            </a:r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974381723411335"/>
          <c:y val="0.10631060477060512"/>
          <c:w val="0.84061679790026156"/>
          <c:h val="0.5767905876505620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Tabellen!$E$5</c:f>
              <c:strCache>
                <c:ptCount val="1"/>
                <c:pt idx="0">
                  <c:v>Dekkingsgraad KTV + marge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(Tabellen!$B$8,Tabellen!$B$10:$B$15)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Multi-WG met band</c:v>
                </c:pt>
                <c:pt idx="4">
                  <c:v>Multi-WG zonder band</c:v>
                </c:pt>
                <c:pt idx="5">
                  <c:v>Mono-werkgevers</c:v>
                </c:pt>
              </c:strCache>
              <c:extLst/>
            </c:strRef>
          </c:cat>
          <c:val>
            <c:numRef>
              <c:f>(Tabellen!$E$8,Tabellen!$E$10:$E$15)</c:f>
              <c:numCache>
                <c:formatCode>0.00%</c:formatCode>
                <c:ptCount val="6"/>
                <c:pt idx="1">
                  <c:v>1.5726950121102776</c:v>
                </c:pt>
                <c:pt idx="2">
                  <c:v>1.7395483928918865</c:v>
                </c:pt>
                <c:pt idx="3">
                  <c:v>1.4460946168175604</c:v>
                </c:pt>
                <c:pt idx="4">
                  <c:v>1.2095162229858507</c:v>
                </c:pt>
                <c:pt idx="5">
                  <c:v>1.2823003234170001</c:v>
                </c:pt>
              </c:numCache>
              <c:extLst/>
            </c:numRef>
          </c:val>
        </c:ser>
        <c:ser>
          <c:idx val="1"/>
          <c:order val="1"/>
          <c:tx>
            <c:strRef>
              <c:f>Tabellen!$F$5</c:f>
              <c:strCache>
                <c:ptCount val="1"/>
                <c:pt idx="0">
                  <c:v>Dekkingsgraad LTV + marge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(Tabellen!$B$8,Tabellen!$B$10:$B$15)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Multi-WG met band</c:v>
                </c:pt>
                <c:pt idx="4">
                  <c:v>Multi-WG zonder band</c:v>
                </c:pt>
                <c:pt idx="5">
                  <c:v>Mono-werkgevers</c:v>
                </c:pt>
              </c:strCache>
              <c:extLst/>
            </c:strRef>
          </c:cat>
          <c:val>
            <c:numRef>
              <c:f>(Tabellen!$F$8,Tabellen!$F$10:$F$15)</c:f>
              <c:numCache>
                <c:formatCode>0.00%</c:formatCode>
                <c:ptCount val="6"/>
                <c:pt idx="0">
                  <c:v>1.3253279829872964</c:v>
                </c:pt>
                <c:pt idx="1">
                  <c:v>1.4029552139695813</c:v>
                </c:pt>
                <c:pt idx="2">
                  <c:v>1.0710376845172371</c:v>
                </c:pt>
                <c:pt idx="3">
                  <c:v>1.2586728434474512</c:v>
                </c:pt>
                <c:pt idx="4">
                  <c:v>1.0710866790354954</c:v>
                </c:pt>
                <c:pt idx="5">
                  <c:v>1.1038381825694958</c:v>
                </c:pt>
              </c:numCache>
              <c:extLst/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79075352"/>
        <c:axId val="179075744"/>
        <c:axId val="0"/>
      </c:bar3DChart>
      <c:catAx>
        <c:axId val="1790753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2280000" vert="horz"/>
          <a:lstStyle/>
          <a:p>
            <a:pPr>
              <a:defRPr/>
            </a:pPr>
            <a:endParaRPr lang="nl-BE"/>
          </a:p>
        </c:txPr>
        <c:crossAx val="179075744"/>
        <c:crosses val="autoZero"/>
        <c:auto val="1"/>
        <c:lblAlgn val="ctr"/>
        <c:lblOffset val="100"/>
        <c:noMultiLvlLbl val="0"/>
      </c:catAx>
      <c:valAx>
        <c:axId val="179075744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79075352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Samenstelling portefeuille met uitsplitsing ICB’s (1)</a:t>
            </a:r>
          </a:p>
        </c:rich>
      </c:tx>
      <c:overlay val="0"/>
    </c:title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Tabellen!$I$5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  <c:extLst/>
            </c:strRef>
          </c:cat>
          <c:val>
            <c:numRef>
              <c:f>Tabellen!$I$6:$I$9</c:f>
              <c:numCache>
                <c:formatCode>0.00%</c:formatCode>
                <c:ptCount val="3"/>
                <c:pt idx="0">
                  <c:v>0.45308829334659367</c:v>
                </c:pt>
                <c:pt idx="1">
                  <c:v>0.31128359220422824</c:v>
                </c:pt>
                <c:pt idx="2">
                  <c:v>0.46792195296924993</c:v>
                </c:pt>
              </c:numCache>
              <c:extLst/>
            </c:numRef>
          </c:val>
        </c:ser>
        <c:ser>
          <c:idx val="1"/>
          <c:order val="1"/>
          <c:tx>
            <c:strRef>
              <c:f>Tabellen!$J$5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  <c:extLst/>
            </c:strRef>
          </c:cat>
          <c:val>
            <c:numRef>
              <c:f>Tabellen!$J$6:$J$9</c:f>
              <c:numCache>
                <c:formatCode>0.00%</c:formatCode>
                <c:ptCount val="3"/>
                <c:pt idx="0">
                  <c:v>0.42646613873967854</c:v>
                </c:pt>
                <c:pt idx="1">
                  <c:v>0.42824573993059439</c:v>
                </c:pt>
                <c:pt idx="2">
                  <c:v>0.4262799813124743</c:v>
                </c:pt>
              </c:numCache>
              <c:extLst/>
            </c:numRef>
          </c:val>
        </c:ser>
        <c:ser>
          <c:idx val="3"/>
          <c:order val="3"/>
          <c:tx>
            <c:strRef>
              <c:f>Tabellen!$L$5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  <c:extLst/>
            </c:strRef>
          </c:cat>
          <c:val>
            <c:numRef>
              <c:f>Tabellen!$L$6:$L$9</c:f>
              <c:numCache>
                <c:formatCode>0.00%</c:formatCode>
                <c:ptCount val="3"/>
                <c:pt idx="0">
                  <c:v>7.4568179612711531E-3</c:v>
                </c:pt>
                <c:pt idx="1">
                  <c:v>5.4670657074269095E-2</c:v>
                </c:pt>
                <c:pt idx="2">
                  <c:v>2.5179547695780742E-3</c:v>
                </c:pt>
              </c:numCache>
              <c:extLst/>
            </c:numRef>
          </c:val>
        </c:ser>
        <c:ser>
          <c:idx val="4"/>
          <c:order val="4"/>
          <c:tx>
            <c:strRef>
              <c:f>Tabellen!$M$5</c:f>
              <c:strCache>
                <c:ptCount val="1"/>
                <c:pt idx="0">
                  <c:v>Vastgoed</c:v>
                </c:pt>
              </c:strCache>
            </c:strRef>
          </c:tx>
          <c:spPr>
            <a:solidFill>
              <a:srgbClr val="333333"/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  <c:extLst/>
            </c:strRef>
          </c:cat>
          <c:val>
            <c:numRef>
              <c:f>Tabellen!$M$6:$M$9</c:f>
              <c:numCache>
                <c:formatCode>0.00%</c:formatCode>
                <c:ptCount val="3"/>
                <c:pt idx="0">
                  <c:v>1.2213541555589057E-2</c:v>
                </c:pt>
                <c:pt idx="1">
                  <c:v>4.4130421090318318E-2</c:v>
                </c:pt>
                <c:pt idx="2">
                  <c:v>8.874836114785789E-3</c:v>
                </c:pt>
              </c:numCache>
              <c:extLst/>
            </c:numRef>
          </c:val>
        </c:ser>
        <c:ser>
          <c:idx val="5"/>
          <c:order val="5"/>
          <c:tx>
            <c:strRef>
              <c:f>Tabellen!$N$5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  <c:extLst/>
            </c:strRef>
          </c:cat>
          <c:val>
            <c:numRef>
              <c:f>Tabellen!$N$6:$N$9</c:f>
              <c:numCache>
                <c:formatCode>0.00%</c:formatCode>
                <c:ptCount val="3"/>
                <c:pt idx="0">
                  <c:v>4.916813138247883E-2</c:v>
                </c:pt>
                <c:pt idx="1">
                  <c:v>7.3630497388268004E-2</c:v>
                </c:pt>
                <c:pt idx="2">
                  <c:v>4.6609214731821301E-2</c:v>
                </c:pt>
              </c:numCache>
              <c:extLst/>
            </c:numRef>
          </c:val>
        </c:ser>
        <c:ser>
          <c:idx val="6"/>
          <c:order val="6"/>
          <c:tx>
            <c:strRef>
              <c:f>Tabellen!$O$5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  <c:extLst/>
            </c:strRef>
          </c:cat>
          <c:val>
            <c:numRef>
              <c:f>Tabellen!$O$6:$O$9</c:f>
              <c:numCache>
                <c:formatCode>0.00%</c:formatCode>
                <c:ptCount val="3"/>
                <c:pt idx="0">
                  <c:v>5.1607077014388776E-2</c:v>
                </c:pt>
                <c:pt idx="1">
                  <c:v>8.8039092312321821E-2</c:v>
                </c:pt>
                <c:pt idx="2">
                  <c:v>4.7796060102090594E-2</c:v>
                </c:pt>
              </c:numCache>
              <c:extLst/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79076528"/>
        <c:axId val="179076920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Tabellen!$K$5</c15:sqref>
                        </c15:formulaRef>
                      </c:ext>
                    </c:extLst>
                    <c:strCache>
                      <c:ptCount val="1"/>
                      <c:pt idx="0">
                        <c:v>ICB</c:v>
                      </c:pt>
                    </c:strCache>
                  </c:strRef>
                </c:tx>
                <c:spPr>
                  <a:solidFill>
                    <a:srgbClr val="BBCC00"/>
                  </a:solidFill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Tabellen!$B$6:$B$9</c15:sqref>
                        </c15:formulaRef>
                      </c:ext>
                    </c:extLst>
                    <c:strCache>
                      <c:ptCount val="3"/>
                      <c:pt idx="0">
                        <c:v>Sector</c:v>
                      </c:pt>
                      <c:pt idx="1">
                        <c:v>Eerste pijler</c:v>
                      </c:pt>
                      <c:pt idx="2">
                        <c:v>Tweede pijler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Tabellen!$K$6:$K$9</c15:sqref>
                        </c15:formulaRef>
                      </c:ext>
                    </c:extLst>
                    <c:numCache>
                      <c:formatCode>General</c:formatCode>
                      <c:ptCount val="3"/>
                    </c:numCache>
                  </c:numRef>
                </c:val>
              </c15:ser>
            </c15:filteredBarSeries>
          </c:ext>
        </c:extLst>
      </c:bar3DChart>
      <c:catAx>
        <c:axId val="1790765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79076920"/>
        <c:crosses val="autoZero"/>
        <c:auto val="1"/>
        <c:lblAlgn val="ctr"/>
        <c:lblOffset val="100"/>
        <c:noMultiLvlLbl val="0"/>
      </c:catAx>
      <c:valAx>
        <c:axId val="179076920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179076528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86FCF-EDB4-4BD6-A01A-AEEAEBD0A732}" type="datetimeFigureOut">
              <a:rPr lang="nl-BE" smtClean="0"/>
              <a:pPr/>
              <a:t>17/10/2017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61ED6E-4AB3-48AA-BD12-6BCACCEB99F9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93628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90FA9E-B9E1-48A3-9FA2-8D7576A5357F}" type="datetimeFigureOut">
              <a:rPr lang="nl-BE" smtClean="0"/>
              <a:pPr/>
              <a:t>17/10/2017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1EE4A-0F1D-497E-983F-5B61215D8C28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453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53220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70194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88335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30863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758810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52041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071533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49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6126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1 NL-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4497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7" name="Afbeelding 16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16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994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7" name="Afbeelding 16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" name="Afbeelding 16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7696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1856" y="1538288"/>
            <a:ext cx="5220344" cy="4231024"/>
          </a:xfrm>
        </p:spPr>
        <p:txBody>
          <a:bodyPr/>
          <a:lstStyle>
            <a:lvl1pPr marL="360000" marR="0" indent="-360000" algn="l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itchFamily="34" charset="0"/>
              <a:buChar char="•"/>
              <a:tabLst/>
              <a:defRPr sz="3200" baseline="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360000" marR="0" lvl="0" indent="-360000" algn="l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SzTx/>
              <a:buFont typeface="Arial" pitchFamily="34" charset="0"/>
              <a:buChar char="•"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163" y="188700"/>
            <a:ext cx="7920037" cy="990000"/>
          </a:xfrm>
        </p:spPr>
        <p:txBody>
          <a:bodyPr anchor="b"/>
          <a:lstStyle>
            <a:lvl1pPr algn="l">
              <a:lnSpc>
                <a:spcPts val="3200"/>
              </a:lnSpc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163" y="1538288"/>
            <a:ext cx="2339645" cy="4231024"/>
          </a:xfrm>
        </p:spPr>
        <p:txBody>
          <a:bodyPr/>
          <a:lstStyle>
            <a:lvl1pPr marL="0" indent="0">
              <a:lnSpc>
                <a:spcPts val="2000"/>
              </a:lnSpc>
              <a:spcAft>
                <a:spcPts val="1200"/>
              </a:spcAft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928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164" y="368592"/>
            <a:ext cx="7920038" cy="360048"/>
          </a:xfrm>
        </p:spPr>
        <p:txBody>
          <a:bodyPr anchor="b" anchorCtr="0"/>
          <a:lstStyle>
            <a:lvl1pPr algn="l">
              <a:lnSpc>
                <a:spcPts val="2200"/>
              </a:lnSpc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92163" y="818652"/>
            <a:ext cx="7920038" cy="4950660"/>
          </a:xfrm>
        </p:spPr>
        <p:txBody>
          <a:bodyPr anchor="t" anchorCtr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B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20824" y="818652"/>
            <a:ext cx="323176" cy="4951274"/>
          </a:xfrm>
        </p:spPr>
        <p:txBody>
          <a:bodyPr vert="vert270"/>
          <a:lstStyle>
            <a:lvl1pPr marL="0" indent="0" algn="l">
              <a:lnSpc>
                <a:spcPts val="1540"/>
              </a:lnSpc>
              <a:buNone/>
              <a:defRPr sz="1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155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72481" y="728640"/>
            <a:ext cx="810108" cy="4860648"/>
          </a:xfrm>
        </p:spPr>
        <p:txBody>
          <a:bodyPr vert="vert"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1801" y="728640"/>
            <a:ext cx="7020585" cy="486064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8" name="Afbeelding 17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7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930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1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1" y="274641"/>
            <a:ext cx="6019801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1506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SMA 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4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5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0196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9175"/>
            <a:ext cx="9144000" cy="2279649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1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61544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538289"/>
            <a:ext cx="8255001" cy="4231024"/>
          </a:xfrm>
        </p:spPr>
        <p:txBody>
          <a:bodyPr/>
          <a:lstStyle>
            <a:lvl1pPr>
              <a:lnSpc>
                <a:spcPts val="3080"/>
              </a:lnSpc>
              <a:defRPr/>
            </a:lvl1pPr>
            <a:lvl2pPr>
              <a:lnSpc>
                <a:spcPts val="2640"/>
              </a:lnSpc>
              <a:defRPr sz="2400"/>
            </a:lvl2pPr>
            <a:lvl3pPr>
              <a:lnSpc>
                <a:spcPts val="2200"/>
              </a:lnSpc>
              <a:defRPr sz="2000"/>
            </a:lvl3pPr>
            <a:lvl4pPr>
              <a:lnSpc>
                <a:spcPts val="1980"/>
              </a:lnSpc>
              <a:defRPr sz="1800"/>
            </a:lvl4pPr>
            <a:lvl5pPr>
              <a:lnSpc>
                <a:spcPts val="1540"/>
              </a:lnSpc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2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6" name="Afbeelding 25" descr="FSMA_logo_PP_100px_RGB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2 NL-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4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5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6586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2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1694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9144000" cy="621982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0939" y="728640"/>
            <a:ext cx="7561263" cy="2520336"/>
          </a:xfrm>
        </p:spPr>
        <p:txBody>
          <a:bodyPr/>
          <a:lstStyle>
            <a:lvl1pPr>
              <a:lnSpc>
                <a:spcPts val="4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0939" y="3429000"/>
            <a:ext cx="7561263" cy="22098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1"/>
            <a:ext cx="9144000" cy="621982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14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9" y="1898797"/>
            <a:ext cx="7561263" cy="1362075"/>
          </a:xfrm>
        </p:spPr>
        <p:txBody>
          <a:bodyPr anchor="b" anchorCtr="0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0939" y="3429003"/>
            <a:ext cx="7561263" cy="1500187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0" name="Afbeelding 19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9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061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538289"/>
            <a:ext cx="8255001" cy="4231024"/>
          </a:xfrm>
        </p:spPr>
        <p:txBody>
          <a:bodyPr/>
          <a:lstStyle>
            <a:lvl1pPr>
              <a:lnSpc>
                <a:spcPts val="3080"/>
              </a:lnSpc>
              <a:defRPr/>
            </a:lvl1pPr>
            <a:lvl2pPr>
              <a:lnSpc>
                <a:spcPts val="2640"/>
              </a:lnSpc>
              <a:defRPr sz="2400"/>
            </a:lvl2pPr>
            <a:lvl3pPr>
              <a:lnSpc>
                <a:spcPts val="2200"/>
              </a:lnSpc>
              <a:defRPr sz="2000"/>
            </a:lvl3pPr>
            <a:lvl4pPr>
              <a:lnSpc>
                <a:spcPts val="1980"/>
              </a:lnSpc>
              <a:defRPr sz="1800"/>
            </a:lvl4pPr>
            <a:lvl5pPr>
              <a:lnSpc>
                <a:spcPts val="1540"/>
              </a:lnSpc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2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6" name="Afbeelding 25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25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347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1" y="1538289"/>
            <a:ext cx="3960176" cy="42310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2025" y="1538288"/>
            <a:ext cx="3960176" cy="42310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02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164" y="1538290"/>
            <a:ext cx="3599813" cy="450520"/>
          </a:xfrm>
        </p:spPr>
        <p:txBody>
          <a:bodyPr anchor="t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1" y="2078820"/>
            <a:ext cx="3960176" cy="36904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2073" y="1535116"/>
            <a:ext cx="3574729" cy="453695"/>
          </a:xfrm>
        </p:spPr>
        <p:txBody>
          <a:bodyPr anchor="t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2024" y="2078820"/>
            <a:ext cx="3934777" cy="369049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5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738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538290"/>
            <a:ext cx="8255001" cy="20707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1370" y="6219824"/>
            <a:ext cx="630212" cy="63817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1582" y="6219824"/>
            <a:ext cx="6660886" cy="63817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r">
              <a:defRPr sz="1000" b="0" cap="none" spc="100" baseline="0">
                <a:solidFill>
                  <a:schemeClr val="bg1"/>
                </a:solidFill>
              </a:defRPr>
            </a:lvl1pPr>
          </a:lstStyle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42430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6" r:id="rId22"/>
    <p:sldLayoutId id="2147483667" r:id="rId23"/>
    <p:sldLayoutId id="2147483650" r:id="rId24"/>
  </p:sldLayoutIdLst>
  <p:hf hdr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sz="3600" b="0" i="0" kern="1200" cap="none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ts val="3080"/>
        </a:lnSpc>
        <a:spcBef>
          <a:spcPts val="0"/>
        </a:spcBef>
        <a:spcAft>
          <a:spcPts val="600"/>
        </a:spcAft>
        <a:buClr>
          <a:schemeClr val="accent2"/>
        </a:buClr>
        <a:buFont typeface="Arial" pitchFamily="34" charset="0"/>
        <a:buChar char="•"/>
        <a:defRPr sz="2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12000" indent="-252000" algn="l" defTabSz="914400" rtl="0" eaLnBrk="1" latinLnBrk="0" hangingPunct="1">
        <a:lnSpc>
          <a:spcPts val="264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64000" indent="-252000" algn="l" defTabSz="9144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44000" indent="-180000" algn="l" defTabSz="914400" rtl="0" eaLnBrk="1" latinLnBrk="0" hangingPunct="1">
        <a:lnSpc>
          <a:spcPts val="198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224000" indent="-180000" algn="l" defTabSz="914400" rtl="0" eaLnBrk="1" latinLnBrk="0" hangingPunct="1">
        <a:lnSpc>
          <a:spcPts val="154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tekst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/>
            <a:r>
              <a:rPr lang="nl-BE" sz="2400" smtClean="0"/>
              <a:t>De sector van de Instellingen voor Bedrijfspensioenvoorziening</a:t>
            </a:r>
            <a:endParaRPr lang="nl-NL" sz="2400" dirty="0"/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2627784" y="5733256"/>
            <a:ext cx="6120816" cy="630084"/>
          </a:xfrm>
        </p:spPr>
        <p:txBody>
          <a:bodyPr/>
          <a:lstStyle/>
          <a:p>
            <a:r>
              <a:rPr lang="nl-BE" smtClean="0"/>
              <a:t>Rapportering over het boekjaar 2016</a:t>
            </a:r>
          </a:p>
          <a:p>
            <a:endParaRPr lang="nl-NL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582335"/>
            <a:ext cx="8255001" cy="4231024"/>
          </a:xfrm>
        </p:spPr>
        <p:txBody>
          <a:bodyPr/>
          <a:lstStyle/>
          <a:p>
            <a:r>
              <a:rPr lang="nl-BE" smtClean="0"/>
              <a:t>Balanstotaal: 24,7 mia €</a:t>
            </a:r>
          </a:p>
          <a:p>
            <a:pPr marL="360000" lvl="1" indent="0">
              <a:buNone/>
            </a:pPr>
            <a:r>
              <a:rPr lang="nl-BE" smtClean="0"/>
              <a:t>	</a:t>
            </a:r>
            <a:r>
              <a:rPr lang="nl-BE"/>
              <a:t>= 8</a:t>
            </a:r>
            <a:r>
              <a:rPr lang="nl-BE" smtClean="0"/>
              <a:t>2 % van balanstotaal sector</a:t>
            </a:r>
          </a:p>
          <a:p>
            <a:r>
              <a:rPr lang="nl-BE" smtClean="0"/>
              <a:t>Technische voorzieningen: 15 mia €</a:t>
            </a:r>
          </a:p>
          <a:p>
            <a:pPr marL="360000" lvl="1" indent="0">
              <a:buNone/>
            </a:pPr>
            <a:r>
              <a:rPr lang="nl-BE" smtClean="0"/>
              <a:t>	</a:t>
            </a:r>
            <a:r>
              <a:rPr lang="nl-BE"/>
              <a:t>= </a:t>
            </a:r>
            <a:r>
              <a:rPr lang="nl-BE" smtClean="0"/>
              <a:t>83 % van technische voorzieningen sector</a:t>
            </a:r>
          </a:p>
          <a:p>
            <a:r>
              <a:rPr lang="nl-BE" smtClean="0"/>
              <a:t>Aantal deelnemers: 1.065.000</a:t>
            </a:r>
          </a:p>
          <a:p>
            <a:pPr marL="360000" lvl="1" indent="0">
              <a:buClr>
                <a:srgbClr val="9DC2D7"/>
              </a:buClr>
              <a:buNone/>
            </a:pPr>
            <a:r>
              <a:rPr lang="nl-BE" smtClean="0"/>
              <a:t>	</a:t>
            </a:r>
            <a:r>
              <a:rPr lang="nl-BE"/>
              <a:t>= </a:t>
            </a:r>
            <a:r>
              <a:rPr lang="nl-BE" smtClean="0"/>
              <a:t>64 </a:t>
            </a:r>
            <a:r>
              <a:rPr lang="nl-BE"/>
              <a:t>% van aantal deelnemers globale sector</a:t>
            </a:r>
          </a:p>
          <a:p>
            <a:r>
              <a:rPr lang="nl-BE" smtClean="0"/>
              <a:t>Dekkingsgraad KTV + marge: 155 %</a:t>
            </a:r>
          </a:p>
          <a:p>
            <a:r>
              <a:rPr lang="nl-BE" smtClean="0"/>
              <a:t>Dekkingsgraad LTV + marge: 128 %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Top 50 volgens balanstotaal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10</a:t>
            </a:fld>
            <a:endParaRPr lang="nl-BE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11</a:t>
            </a:fld>
            <a:endParaRPr lang="nl-BE" dirty="0"/>
          </a:p>
        </p:txBody>
      </p:sp>
      <p:sp>
        <p:nvSpPr>
          <p:cNvPr id="8" name="Rectangle 7"/>
          <p:cNvSpPr/>
          <p:nvPr/>
        </p:nvSpPr>
        <p:spPr>
          <a:xfrm>
            <a:off x="683568" y="1340768"/>
            <a:ext cx="82153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mtClean="0"/>
              <a:t>Evolutie aantal deelnemers</a:t>
            </a:r>
            <a:endParaRPr lang="nl-BE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2221613"/>
              </p:ext>
            </p:extLst>
          </p:nvPr>
        </p:nvGraphicFramePr>
        <p:xfrm>
          <a:off x="791370" y="1700808"/>
          <a:ext cx="7813077" cy="3960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5533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7856" y="148262"/>
            <a:ext cx="7894636" cy="990132"/>
          </a:xfrm>
        </p:spPr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12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196752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deelnemers*</a:t>
            </a:r>
            <a:endParaRPr lang="nl-BE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9247678"/>
              </p:ext>
            </p:extLst>
          </p:nvPr>
        </p:nvGraphicFramePr>
        <p:xfrm>
          <a:off x="454191" y="1621756"/>
          <a:ext cx="8347558" cy="3862444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044306"/>
                <a:gridCol w="920372"/>
                <a:gridCol w="849574"/>
                <a:gridCol w="849574"/>
                <a:gridCol w="920372"/>
                <a:gridCol w="849574"/>
                <a:gridCol w="913786"/>
              </a:tblGrid>
              <a:tr h="203409"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Omschrijving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2013**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2014***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2015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2016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9945">
                <a:tc>
                  <a:txBody>
                    <a:bodyPr/>
                    <a:lstStyle/>
                    <a:p>
                      <a:pPr marL="268288" indent="-179388" algn="l" fontAlgn="t"/>
                      <a:r>
                        <a:rPr lang="nl-BE" sz="1000" b="1" u="none" strike="noStrike" smtClean="0">
                          <a:latin typeface="+mn-lt"/>
                          <a:cs typeface="Arial" pitchFamily="34" charset="0"/>
                        </a:rPr>
                        <a:t>1.	Actieve </a:t>
                      </a:r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deelnemers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556.430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973.899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1.002.011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940.179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938.417  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963.672  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446.966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571.685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587.383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109.464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402.214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414.628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1953">
                <a:tc>
                  <a:txBody>
                    <a:bodyPr/>
                    <a:lstStyle/>
                    <a:p>
                      <a:pPr marL="536575" indent="-268288" algn="l" fontAlgn="t"/>
                      <a:r>
                        <a:rPr lang="nl-BE" sz="1000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1.1.	Arbeiders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351.839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400.996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331.821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378.759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20.018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22.237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5255">
                <a:tc>
                  <a:txBody>
                    <a:bodyPr/>
                    <a:lstStyle/>
                    <a:p>
                      <a:pPr marL="536575" indent="-268288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1.2.	Bedienden </a:t>
                      </a:r>
                      <a:r>
                        <a:rPr lang="nl-BE" sz="1000" u="none" strike="noStrike">
                          <a:latin typeface="+mn-lt"/>
                          <a:cs typeface="Arial" pitchFamily="34" charset="0"/>
                        </a:rPr>
                        <a:t>en kaders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204.591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572.903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115.145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192.926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89.446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379.977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39616">
                <a:tc>
                  <a:txBody>
                    <a:bodyPr/>
                    <a:lstStyle/>
                    <a:p>
                      <a:pPr marL="268288" indent="-179388" algn="l" fontAlgn="t">
                        <a:tabLst/>
                      </a:pPr>
                      <a:r>
                        <a:rPr lang="nl-BE" sz="1000" b="1" u="none" strike="noStrike" smtClean="0">
                          <a:latin typeface="+mn-lt"/>
                          <a:cs typeface="Arial" pitchFamily="34" charset="0"/>
                        </a:rPr>
                        <a:t>2.	Uitgetreden </a:t>
                      </a:r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deelnemers met uitgestelde rechten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290.959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383.687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438.596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502.574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539.269  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672.274</a:t>
                      </a:r>
                      <a:r>
                        <a:rPr lang="nl-BE" sz="1000" b="1" i="0" u="none" strike="noStrike" baseline="30000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</a:t>
                      </a:r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  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227.406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265.162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297.423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63.553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118.525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141.173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78176">
                <a:tc>
                  <a:txBody>
                    <a:bodyPr/>
                    <a:lstStyle/>
                    <a:p>
                      <a:pPr marL="268288" indent="-179388" algn="l" fontAlgn="t"/>
                      <a:r>
                        <a:rPr lang="nl-BE" sz="1000" b="1" u="none" strike="noStrike" smtClean="0">
                          <a:latin typeface="+mn-lt"/>
                          <a:cs typeface="Arial" pitchFamily="34" charset="0"/>
                        </a:rPr>
                        <a:t>3.	Rentegenieters </a:t>
                      </a:r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(pensioen-, overlevings-, wezen-, en invaliditeitsrenten)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40.009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37.350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37.106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34.594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35.593  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38.474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25.173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22.548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22.366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14.836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14.802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14.740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67856" y="5577140"/>
            <a:ext cx="8568952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900" smtClean="0"/>
              <a:t>Dubbeltellingen inbegrepen </a:t>
            </a:r>
            <a:r>
              <a:rPr lang="nl-BE" sz="1050" smtClean="0"/>
              <a:t>** </a:t>
            </a:r>
            <a:r>
              <a:rPr lang="nl-BE" sz="1050"/>
              <a:t>V</a:t>
            </a:r>
            <a:r>
              <a:rPr lang="nl-BE" sz="900"/>
              <a:t>anaf 2013 wordt geen onderscheid meer gemaakt tussen arbeiders en </a:t>
            </a:r>
            <a:r>
              <a:rPr lang="nl-BE" sz="900" smtClean="0"/>
              <a:t>bedienden/kaders *** Vanaf 2014 geen onderscheid meer tussen mannen en </a:t>
            </a:r>
            <a:r>
              <a:rPr lang="nl-BE" sz="900"/>
              <a:t>vrouwen (gegevens beschikbaar via DB2P</a:t>
            </a:r>
            <a:r>
              <a:rPr lang="nl-BE" sz="900" smtClean="0"/>
              <a:t>),</a:t>
            </a:r>
          </a:p>
          <a:p>
            <a:pPr>
              <a:tabLst>
                <a:tab pos="180975" algn="l"/>
              </a:tabLst>
            </a:pPr>
            <a:r>
              <a:rPr lang="nl-BE" sz="900" baseline="30000" smtClean="0"/>
              <a:t>1</a:t>
            </a:r>
            <a:r>
              <a:rPr lang="nl-BE" sz="900" smtClean="0"/>
              <a:t>	Een honderdduizendtal slapers zonder rechten werden voor de eerste maal meegeteld.</a:t>
            </a:r>
            <a:endParaRPr lang="nl-BE" sz="900"/>
          </a:p>
        </p:txBody>
      </p:sp>
    </p:spTree>
    <p:extLst>
      <p:ext uri="{BB962C8B-B14F-4D97-AF65-F5344CB8AC3E}">
        <p14:creationId xmlns:p14="http://schemas.microsoft.com/office/powerpoint/2010/main" val="347203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536" y="228709"/>
            <a:ext cx="7894636" cy="990132"/>
          </a:xfrm>
        </p:spPr>
        <p:txBody>
          <a:bodyPr/>
          <a:lstStyle/>
          <a:p>
            <a:r>
              <a:rPr lang="nl-BE"/>
              <a:t>Sector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13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412776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>
                <a:latin typeface="Calibri" panose="020F0502020204030204" pitchFamily="34" charset="0"/>
              </a:rPr>
              <a:t>Heterogene sector</a:t>
            </a:r>
            <a:endParaRPr lang="nl-BE">
              <a:latin typeface="Calibri" panose="020F0502020204030204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828148"/>
              </p:ext>
            </p:extLst>
          </p:nvPr>
        </p:nvGraphicFramePr>
        <p:xfrm>
          <a:off x="395536" y="2132856"/>
          <a:ext cx="8352929" cy="2357785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2592288"/>
                <a:gridCol w="1584176"/>
                <a:gridCol w="1368152"/>
                <a:gridCol w="1512168"/>
                <a:gridCol w="1296145"/>
              </a:tblGrid>
              <a:tr h="47303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Aantal </a:t>
                      </a:r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deelnemers per IBP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Calibri" panose="020F0502020204030204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Aantal </a:t>
                      </a:r>
                      <a:endParaRPr lang="nl-BE" sz="1200" b="1" u="none" strike="noStrike" kern="1200" smtClean="0">
                        <a:solidFill>
                          <a:srgbClr val="002244"/>
                        </a:solidFill>
                        <a:latin typeface="Calibri" panose="020F0502020204030204" pitchFamily="34" charset="0"/>
                        <a:cs typeface="Arial" pitchFamily="34" charset="0"/>
                      </a:endParaRP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instellingen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Calibri" panose="020F0502020204030204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%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instellingen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Calibri" panose="020F0502020204030204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aantal </a:t>
                      </a:r>
                      <a:endParaRPr lang="nl-BE" sz="1200" b="1" u="none" strike="noStrike" kern="1200" smtClean="0">
                        <a:solidFill>
                          <a:srgbClr val="002244"/>
                        </a:solidFill>
                        <a:latin typeface="Calibri" panose="020F0502020204030204" pitchFamily="34" charset="0"/>
                        <a:cs typeface="Arial" pitchFamily="34" charset="0"/>
                      </a:endParaRP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deelnemers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Calibri" panose="020F0502020204030204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%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deelnemers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Calibri" panose="020F0502020204030204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Groter dan 100.000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1.124.604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67%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Tussen 10.000 en 100.000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276.940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Tussen 1.000 en 10.000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236.719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Tussen 100 en 1.000 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35.283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Tussen 0 en 100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874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0,1%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Totaal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199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1.674.420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67544" y="479715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smtClean="0"/>
              <a:t>84 % van de deelnemers zit in 7% van het aantal IBP's (vnl. sectorfondsen) en 54 % van de IBP's is goed voor 2,1 % van de deelnemers</a:t>
            </a:r>
            <a:endParaRPr lang="nl-BE" sz="1600"/>
          </a:p>
        </p:txBody>
      </p:sp>
    </p:spTree>
    <p:extLst>
      <p:ext uri="{BB962C8B-B14F-4D97-AF65-F5344CB8AC3E}">
        <p14:creationId xmlns:p14="http://schemas.microsoft.com/office/powerpoint/2010/main" val="2532587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14</a:t>
            </a:fld>
            <a:endParaRPr lang="nl-BE" dirty="0"/>
          </a:p>
        </p:txBody>
      </p:sp>
      <p:sp>
        <p:nvSpPr>
          <p:cNvPr id="7" name="TextBox 6"/>
          <p:cNvSpPr txBox="1"/>
          <p:nvPr/>
        </p:nvSpPr>
        <p:spPr>
          <a:xfrm>
            <a:off x="683568" y="1536378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Aantal deelnemers* volgens aard en type van regeling</a:t>
            </a:r>
            <a:endParaRPr lang="nl-BE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150015"/>
              </p:ext>
            </p:extLst>
          </p:nvPr>
        </p:nvGraphicFramePr>
        <p:xfrm>
          <a:off x="755576" y="2348880"/>
          <a:ext cx="7770316" cy="209376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2853439"/>
                <a:gridCol w="778211"/>
                <a:gridCol w="778211"/>
                <a:gridCol w="778211"/>
                <a:gridCol w="1037614"/>
                <a:gridCol w="772315"/>
                <a:gridCol w="772315"/>
              </a:tblGrid>
              <a:tr h="288000"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2016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DB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DC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DC+tarief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Cash Balance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Totaal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Totaal aantal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Ondernemingsregeling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197.467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Multi-werkgeversregeling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241.987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Sectorregeling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1.507.893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Individuele pensioentoezegging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Zelfstandigen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32.805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Totaal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1.980.200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55576" y="5157192"/>
            <a:ext cx="79928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200" smtClean="0"/>
              <a:t>* Een aantal deelnemers behoort tot meerdere regelingen (eventueel van een verschillend type)</a:t>
            </a:r>
            <a:endParaRPr lang="nl-BE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15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755576" y="1484784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Evolutie van de aard van de pensioentoezeggingen</a:t>
            </a:r>
            <a:endParaRPr lang="nl-BE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666921"/>
              </p:ext>
            </p:extLst>
          </p:nvPr>
        </p:nvGraphicFramePr>
        <p:xfrm>
          <a:off x="755576" y="2132856"/>
          <a:ext cx="7992883" cy="266429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966173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</a:tblGrid>
              <a:tr h="380614">
                <a:tc rowSpan="2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 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1" u="none" strike="noStrike" kern="1200"/>
                        <a:t>Technische </a:t>
                      </a:r>
                      <a:r>
                        <a:rPr lang="nl-BE" sz="1200" b="1" u="none" strike="noStrike" kern="1200" smtClean="0"/>
                        <a:t>voorzieningen*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1" u="none" strike="noStrike" kern="1200"/>
                        <a:t>Aantal </a:t>
                      </a:r>
                      <a:r>
                        <a:rPr lang="nl-BE" sz="1200" b="1" u="none" strike="noStrike" kern="1200" smtClean="0"/>
                        <a:t>deelnemers**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0614">
                <a:tc v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2012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DB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 smtClean="0"/>
                        <a:t>DC </a:t>
                      </a:r>
                      <a:r>
                        <a:rPr lang="nl-BE" sz="1200" u="none" strike="noStrike" kern="1200"/>
                        <a:t>met tarief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Cash Balance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DC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Totaal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55576" y="5157192"/>
            <a:ext cx="7992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8288" indent="-268288"/>
            <a:r>
              <a:rPr lang="nl-BE" sz="1200" smtClean="0"/>
              <a:t>*	Technische voorzieningen "pensioen en overlijden na pensionering"</a:t>
            </a:r>
          </a:p>
          <a:p>
            <a:pPr marL="268288" indent="-268288"/>
            <a:r>
              <a:rPr lang="nl-BE" sz="1200" smtClean="0"/>
              <a:t>**	Een aantal deelnemers behoort tot meerdere regelingen (eventueel van een verschillend type)</a:t>
            </a:r>
            <a:endParaRPr lang="nl-BE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1370" y="190431"/>
            <a:ext cx="7894636" cy="990132"/>
          </a:xfrm>
        </p:spPr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16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689923" y="1319686"/>
            <a:ext cx="3522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portefeuille</a:t>
            </a:r>
            <a:endParaRPr lang="nl-BE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6987175"/>
              </p:ext>
            </p:extLst>
          </p:nvPr>
        </p:nvGraphicFramePr>
        <p:xfrm>
          <a:off x="791370" y="1689017"/>
          <a:ext cx="7894636" cy="4022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55261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17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755576" y="1412228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ICB's</a:t>
            </a:r>
            <a:endParaRPr lang="nl-BE"/>
          </a:p>
        </p:txBody>
      </p:sp>
      <p:graphicFrame>
        <p:nvGraphicFramePr>
          <p:cNvPr id="13" name="Chart 12"/>
          <p:cNvGraphicFramePr/>
          <p:nvPr/>
        </p:nvGraphicFramePr>
        <p:xfrm>
          <a:off x="395536" y="1916832"/>
          <a:ext cx="8280920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637189"/>
              </p:ext>
            </p:extLst>
          </p:nvPr>
        </p:nvGraphicFramePr>
        <p:xfrm>
          <a:off x="755576" y="1734445"/>
          <a:ext cx="7956624" cy="39268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8754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18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755576" y="1355607"/>
            <a:ext cx="56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portefeuille (ICB's uitgesplitst)</a:t>
            </a:r>
            <a:endParaRPr lang="nl-BE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2862369"/>
              </p:ext>
            </p:extLst>
          </p:nvPr>
        </p:nvGraphicFramePr>
        <p:xfrm>
          <a:off x="791369" y="1724938"/>
          <a:ext cx="7895433" cy="39458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36942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76162" y="1484784"/>
            <a:ext cx="7910641" cy="4231024"/>
          </a:xfrm>
        </p:spPr>
        <p:txBody>
          <a:bodyPr/>
          <a:lstStyle/>
          <a:p>
            <a:r>
              <a:rPr lang="nl-BE" smtClean="0"/>
              <a:t>Peer groups in functie van pijler en inrichter</a:t>
            </a:r>
          </a:p>
          <a:p>
            <a:pPr lvl="1"/>
            <a:r>
              <a:rPr lang="nl-BE" smtClean="0"/>
              <a:t>Eerste pijler</a:t>
            </a:r>
          </a:p>
          <a:p>
            <a:pPr lvl="1"/>
            <a:r>
              <a:rPr lang="nl-BE" smtClean="0"/>
              <a:t>Tweede pijler</a:t>
            </a:r>
          </a:p>
          <a:p>
            <a:pPr lvl="2"/>
            <a:r>
              <a:rPr lang="nl-BE" smtClean="0"/>
              <a:t>Sectorfondsen</a:t>
            </a:r>
          </a:p>
          <a:p>
            <a:pPr lvl="2"/>
            <a:r>
              <a:rPr lang="nl-BE" smtClean="0"/>
              <a:t>Multi-werkgeverfondsen met economische band</a:t>
            </a:r>
          </a:p>
          <a:p>
            <a:pPr lvl="2"/>
            <a:r>
              <a:rPr lang="nl-BE" smtClean="0"/>
              <a:t>Multi-werkgeverfondsen zonder economische band</a:t>
            </a:r>
          </a:p>
          <a:p>
            <a:pPr lvl="2"/>
            <a:r>
              <a:rPr lang="nl-BE" smtClean="0"/>
              <a:t>Mono-werkgeverfondsen</a:t>
            </a:r>
          </a:p>
          <a:p>
            <a:pPr lvl="2"/>
            <a:r>
              <a:rPr lang="nl-BE" smtClean="0"/>
              <a:t>Zelfstandigen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19</a:t>
            </a:fld>
            <a:endParaRPr lang="nl-BE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400" smtClean="0"/>
              <a:t>De sector van de Instellingen voor Bedrijfspensioenvoorziening - Boekjaar 2016</a:t>
            </a:r>
            <a:r>
              <a:rPr lang="nl-BE" smtClean="0"/>
              <a:t/>
            </a:r>
            <a:br>
              <a:rPr lang="nl-BE" smtClean="0"/>
            </a:b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/>
            <a:r>
              <a:rPr lang="nl-BE" smtClean="0"/>
              <a:t>Executive summary</a:t>
            </a:r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</a:t>
            </a:fld>
            <a:endParaRPr lang="nl-B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1" y="1484784"/>
            <a:ext cx="7092998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Eerste </a:t>
            </a:r>
            <a:r>
              <a:rPr lang="nl-BE" smtClean="0"/>
              <a:t>pijler</a:t>
            </a:r>
          </a:p>
          <a:p>
            <a:r>
              <a:rPr lang="nl-BE" sz="2400" smtClean="0"/>
              <a:t>Aantal rapporterende IBP's: 5</a:t>
            </a:r>
          </a:p>
          <a:p>
            <a:r>
              <a:rPr lang="nl-BE" sz="2400" smtClean="0"/>
              <a:t>Balanstotaal: 3 mia €</a:t>
            </a:r>
          </a:p>
          <a:p>
            <a:r>
              <a:rPr lang="nl-BE" sz="2400" smtClean="0"/>
              <a:t>Technische voorzieningen: 2,2 mia €</a:t>
            </a:r>
          </a:p>
          <a:p>
            <a:r>
              <a:rPr lang="nl-BE" sz="2400" smtClean="0"/>
              <a:t>Aantal deelnemers: 15.000</a:t>
            </a:r>
          </a:p>
          <a:p>
            <a:r>
              <a:rPr lang="nl-BE" sz="2400" smtClean="0"/>
              <a:t>Dekkingsgraad LTV + marge: 133 %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2166" y="185738"/>
            <a:ext cx="8100313" cy="990132"/>
          </a:xfrm>
        </p:spPr>
        <p:txBody>
          <a:bodyPr/>
          <a:lstStyle/>
          <a:p>
            <a:r>
              <a:rPr lang="nl-BE" sz="3200"/>
              <a:t>Peer groups in functie van pijler en</a:t>
            </a:r>
            <a:r>
              <a:rPr lang="nl-BE" sz="3200" smtClean="0"/>
              <a:t> inrichter</a:t>
            </a:r>
            <a:endParaRPr lang="nl-BE" sz="320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20</a:t>
            </a:fld>
            <a:endParaRPr lang="nl-BE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10316" y="1484784"/>
            <a:ext cx="7524576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Tweede pijler (totaal</a:t>
            </a:r>
            <a:r>
              <a:rPr lang="nl-BE" smtClean="0"/>
              <a:t>)</a:t>
            </a:r>
            <a:endParaRPr lang="nl-BE"/>
          </a:p>
          <a:p>
            <a:r>
              <a:rPr lang="nl-BE" sz="2400" smtClean="0"/>
              <a:t>Aantal rapporterende IBP's: 194 </a:t>
            </a:r>
          </a:p>
          <a:p>
            <a:r>
              <a:rPr lang="nl-BE" sz="2400" smtClean="0"/>
              <a:t>Balanstotaal: 26,8 mia €</a:t>
            </a:r>
          </a:p>
          <a:p>
            <a:r>
              <a:rPr lang="nl-BE" sz="2400" smtClean="0"/>
              <a:t>Technische voorzieningen: 21,1 mia €</a:t>
            </a:r>
          </a:p>
          <a:p>
            <a:r>
              <a:rPr lang="nl-BE" sz="2400" smtClean="0"/>
              <a:t>Aantal deelnemers: 1,66 mio </a:t>
            </a:r>
          </a:p>
          <a:p>
            <a:r>
              <a:rPr lang="nl-BE" sz="2400" smtClean="0"/>
              <a:t>Dekkingsgraad KTV + marge: 147 %</a:t>
            </a:r>
          </a:p>
          <a:p>
            <a:r>
              <a:rPr lang="nl-BE" sz="2400" smtClean="0"/>
              <a:t>Dekkingsgraad LTV + marge: 125 %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</a:t>
            </a:r>
            <a:r>
              <a:rPr lang="nl-BE" sz="3200" smtClean="0"/>
              <a:t> </a:t>
            </a:r>
            <a:r>
              <a:rPr lang="nl-BE" sz="3200"/>
              <a:t>inrichter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21</a:t>
            </a:fld>
            <a:endParaRPr lang="nl-BE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1" y="1484784"/>
            <a:ext cx="6660950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Tweede pijler: sectorfondsen</a:t>
            </a:r>
          </a:p>
          <a:p>
            <a:r>
              <a:rPr lang="nl-BE" sz="2400" smtClean="0"/>
              <a:t>Aantal rapporterende IBP's: 12 </a:t>
            </a:r>
          </a:p>
          <a:p>
            <a:r>
              <a:rPr lang="nl-BE" sz="2400" smtClean="0"/>
              <a:t>Balanstotaal: 5,3 mia €</a:t>
            </a:r>
          </a:p>
          <a:p>
            <a:r>
              <a:rPr lang="nl-BE" sz="2400" smtClean="0"/>
              <a:t>Technische voorzieningen: 3,7 mia €</a:t>
            </a:r>
          </a:p>
          <a:p>
            <a:r>
              <a:rPr lang="nl-BE" sz="2400" smtClean="0"/>
              <a:t>Aantal deelnemers: 1,27 mio </a:t>
            </a:r>
          </a:p>
          <a:p>
            <a:r>
              <a:rPr lang="nl-BE" sz="2400" smtClean="0"/>
              <a:t>Dekkingsgraad KTV + marge: 157 %</a:t>
            </a:r>
          </a:p>
          <a:p>
            <a:r>
              <a:rPr lang="nl-BE" sz="2400" smtClean="0"/>
              <a:t>Dekkingsgraad LTV + marge: 140 %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22</a:t>
            </a:fld>
            <a:endParaRPr lang="nl-BE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571438"/>
            <a:ext cx="7380560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Tweede pijler: </a:t>
            </a:r>
            <a:r>
              <a:rPr lang="nl-BE" smtClean="0"/>
              <a:t>multi-werkgevers met economische band</a:t>
            </a:r>
            <a:endParaRPr lang="nl-BE"/>
          </a:p>
          <a:p>
            <a:r>
              <a:rPr lang="nl-BE" sz="2400" smtClean="0"/>
              <a:t>Aantal rapporterende IBP's: 107 </a:t>
            </a:r>
          </a:p>
          <a:p>
            <a:r>
              <a:rPr lang="nl-BE" sz="2400" smtClean="0"/>
              <a:t>Balanstotaal: 16,5 mia €</a:t>
            </a:r>
          </a:p>
          <a:p>
            <a:r>
              <a:rPr lang="nl-BE" sz="2400" smtClean="0"/>
              <a:t>Technische voorzieningen: 12,9 mia €</a:t>
            </a:r>
          </a:p>
          <a:p>
            <a:r>
              <a:rPr lang="nl-BE" sz="2400" smtClean="0"/>
              <a:t>Aantal deelnemers: 274.000 </a:t>
            </a:r>
          </a:p>
          <a:p>
            <a:r>
              <a:rPr lang="nl-BE" sz="2400" smtClean="0"/>
              <a:t>Dekkingsgraad KTV + marge: 145 %</a:t>
            </a:r>
          </a:p>
          <a:p>
            <a:r>
              <a:rPr lang="nl-BE" sz="2400" smtClean="0"/>
              <a:t>Dekkingsgraad LTV + marge: 126 %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23</a:t>
            </a:fld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571438"/>
            <a:ext cx="7380560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Tweede pijler: </a:t>
            </a:r>
            <a:r>
              <a:rPr lang="nl-BE" smtClean="0"/>
              <a:t>multi-werkgevers zonder economische band</a:t>
            </a:r>
            <a:endParaRPr lang="nl-BE"/>
          </a:p>
          <a:p>
            <a:r>
              <a:rPr lang="nl-BE" sz="2400" smtClean="0"/>
              <a:t>Aantal rapporterende IBP's: 4 </a:t>
            </a:r>
          </a:p>
          <a:p>
            <a:r>
              <a:rPr lang="nl-BE" sz="2400" smtClean="0"/>
              <a:t>Balanstotaal: 230 mio €</a:t>
            </a:r>
          </a:p>
          <a:p>
            <a:r>
              <a:rPr lang="nl-BE" sz="2400" smtClean="0"/>
              <a:t>Technische voorzieningen: 212 mio €</a:t>
            </a:r>
          </a:p>
          <a:p>
            <a:r>
              <a:rPr lang="nl-BE" sz="2400" smtClean="0"/>
              <a:t>Aantal deelnemers: 5.400 </a:t>
            </a:r>
          </a:p>
          <a:p>
            <a:r>
              <a:rPr lang="nl-BE" sz="2400" smtClean="0"/>
              <a:t>Dekkingsgraad KTV + marge: 121 %</a:t>
            </a:r>
          </a:p>
          <a:p>
            <a:r>
              <a:rPr lang="nl-BE" sz="2400" smtClean="0"/>
              <a:t>Dekkingsgraad LTV + marge: 107 %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24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88488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25</a:t>
            </a:fld>
            <a:endParaRPr lang="nl-BE" dirty="0"/>
          </a:p>
        </p:txBody>
      </p:sp>
      <p:sp>
        <p:nvSpPr>
          <p:cNvPr id="11" name="Content Placeholder 1"/>
          <p:cNvSpPr>
            <a:spLocks noGrp="1"/>
          </p:cNvSpPr>
          <p:nvPr>
            <p:ph idx="1"/>
          </p:nvPr>
        </p:nvSpPr>
        <p:spPr>
          <a:xfrm>
            <a:off x="791371" y="1581931"/>
            <a:ext cx="6732958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Tweede pijler: mono-werkgevers</a:t>
            </a:r>
          </a:p>
          <a:p>
            <a:r>
              <a:rPr lang="nl-BE" sz="2400" smtClean="0"/>
              <a:t>Aantal rapporterende IBP's: 68 </a:t>
            </a:r>
          </a:p>
          <a:p>
            <a:r>
              <a:rPr lang="nl-BE" sz="2400" smtClean="0"/>
              <a:t>Balanstotaal: 2,7 mia €</a:t>
            </a:r>
          </a:p>
          <a:p>
            <a:r>
              <a:rPr lang="nl-BE" sz="2400" smtClean="0"/>
              <a:t>Technische voorzieningen: 2,4 mia €</a:t>
            </a:r>
          </a:p>
          <a:p>
            <a:r>
              <a:rPr lang="nl-BE" sz="2400" smtClean="0"/>
              <a:t>Aantal deelnemers: 76.000 </a:t>
            </a:r>
          </a:p>
          <a:p>
            <a:r>
              <a:rPr lang="nl-BE" sz="2400" smtClean="0"/>
              <a:t>Dekkingsgraad KTV + marge: 128 %</a:t>
            </a:r>
          </a:p>
          <a:p>
            <a:r>
              <a:rPr lang="nl-BE" sz="2400" smtClean="0"/>
              <a:t>Dekkingsgraad LTV + marge: 110 %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1" y="1484784"/>
            <a:ext cx="7020990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Tweede pijler: zelfstandigen</a:t>
            </a:r>
          </a:p>
          <a:p>
            <a:r>
              <a:rPr lang="nl-BE" sz="2400" smtClean="0"/>
              <a:t>Aantal rapporterende IBP's: 3 </a:t>
            </a:r>
          </a:p>
          <a:p>
            <a:r>
              <a:rPr lang="nl-BE" sz="2400" smtClean="0"/>
              <a:t>Balanstotaal: 2,1 mia €</a:t>
            </a:r>
          </a:p>
          <a:p>
            <a:r>
              <a:rPr lang="nl-BE" sz="2400" smtClean="0"/>
              <a:t>Technische voorzieningen: 1,8 mia €</a:t>
            </a:r>
          </a:p>
          <a:p>
            <a:r>
              <a:rPr lang="nl-BE" sz="2400" smtClean="0"/>
              <a:t>Aantal deelnemers: 33.000 </a:t>
            </a:r>
          </a:p>
          <a:p>
            <a:r>
              <a:rPr lang="nl-BE" sz="2400" smtClean="0"/>
              <a:t>Dekkingsgraad KTV + marge: 174 %</a:t>
            </a:r>
          </a:p>
          <a:p>
            <a:r>
              <a:rPr lang="nl-BE" sz="2400" smtClean="0"/>
              <a:t>Dekkingsgraad LTV + marge: 107 %</a:t>
            </a:r>
            <a:endParaRPr lang="nl-BE" sz="24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26</a:t>
            </a:fld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27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6240991"/>
              </p:ext>
            </p:extLst>
          </p:nvPr>
        </p:nvGraphicFramePr>
        <p:xfrm>
          <a:off x="791370" y="1412776"/>
          <a:ext cx="7920830" cy="4392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28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2280853"/>
              </p:ext>
            </p:extLst>
          </p:nvPr>
        </p:nvGraphicFramePr>
        <p:xfrm>
          <a:off x="791370" y="1412776"/>
          <a:ext cx="7920830" cy="4464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29</a:t>
            </a:fld>
            <a:endParaRPr lang="nl-BE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7029175"/>
              </p:ext>
            </p:extLst>
          </p:nvPr>
        </p:nvGraphicFramePr>
        <p:xfrm>
          <a:off x="539552" y="1484784"/>
          <a:ext cx="8000204" cy="42342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nl-BE" sz="2000" smtClean="0"/>
              <a:t>De sector van de IBP's blijft een zeer heterogene sector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Eind 2016 waren er 199 rapporterende IBP’s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Balanstotaal </a:t>
            </a:r>
            <a:r>
              <a:rPr lang="nl-BE" sz="2000"/>
              <a:t>(</a:t>
            </a:r>
            <a:r>
              <a:rPr lang="nl-BE" sz="2000" smtClean="0"/>
              <a:t>29,8 mia €) is, dankzij de financiële resultaten en de overdracht vanuit pensioeninstellingen van buiten de Belgische IBP-sector, gestegen</a:t>
            </a:r>
            <a:r>
              <a:rPr lang="nl-BE" sz="2000" smtClean="0">
                <a:solidFill>
                  <a:srgbClr val="00B0F0"/>
                </a:solidFill>
              </a:rPr>
              <a:t> </a:t>
            </a:r>
            <a:r>
              <a:rPr lang="nl-BE" sz="2000" smtClean="0"/>
              <a:t>met 20</a:t>
            </a:r>
            <a:r>
              <a:rPr lang="nl-BE" sz="2000"/>
              <a:t> </a:t>
            </a:r>
            <a:r>
              <a:rPr lang="nl-BE" sz="2000" smtClean="0"/>
              <a:t>%. De stijging van de technische voorzieningen, onder meer door de daling van de gemiddelde actualisatievoet (van 3,75 % naar 3,5 %), leidt tot een lichte daling van de dekkingsgraad. Desondanks is er nog steeds een ruime financiering van de technische voorzieningen. Het gemiddelde rendement bedraagt 5,6 % in 2016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Balanstotaal van IBP’s die (ook) grensoverschrijdende activiteiten uitoefenen stijgt op exponentiële wijze tot 5,1 mia €</a:t>
            </a:r>
            <a:endParaRPr lang="nl-BE" sz="2000"/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Aantal deelnemers stijgt met 11 % (1.674.420) vnl. door het toevoegen van een grote groep slapers die voorheen niet werden meegeteld</a:t>
            </a:r>
          </a:p>
        </p:txBody>
      </p:sp>
      <p:sp>
        <p:nvSpPr>
          <p:cNvPr id="10" name="Tijdelijke aanduiding voor datum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Executive summary</a:t>
            </a:r>
            <a:endParaRPr lang="nl-B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227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30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7614402"/>
              </p:ext>
            </p:extLst>
          </p:nvPr>
        </p:nvGraphicFramePr>
        <p:xfrm>
          <a:off x="791370" y="1412776"/>
          <a:ext cx="7920830" cy="4320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1370" y="1582335"/>
            <a:ext cx="7895433" cy="4231024"/>
          </a:xfrm>
        </p:spPr>
        <p:txBody>
          <a:bodyPr/>
          <a:lstStyle/>
          <a:p>
            <a:r>
              <a:rPr lang="nl-BE" smtClean="0"/>
              <a:t>Peer groups in functie van de aard van de pensioentoezegging</a:t>
            </a:r>
          </a:p>
          <a:p>
            <a:pPr lvl="1"/>
            <a:endParaRPr lang="nl-BE" smtClean="0"/>
          </a:p>
          <a:p>
            <a:pPr lvl="1"/>
            <a:r>
              <a:rPr lang="nl-BE" smtClean="0"/>
              <a:t>IBP's met minstens één plan met één of andere vorm van beloofd rendement</a:t>
            </a:r>
          </a:p>
          <a:p>
            <a:pPr lvl="2">
              <a:buFont typeface="Wingdings" pitchFamily="2" charset="2"/>
              <a:buChar char="§"/>
            </a:pPr>
            <a:r>
              <a:rPr lang="nl-BE"/>
              <a:t>Uitsluitend DB</a:t>
            </a:r>
          </a:p>
          <a:p>
            <a:pPr lvl="2">
              <a:buFont typeface="Wingdings" pitchFamily="2" charset="2"/>
              <a:buChar char="§"/>
            </a:pPr>
            <a:r>
              <a:rPr lang="nl-BE"/>
              <a:t>Uitsluitend DC + tarief</a:t>
            </a:r>
          </a:p>
          <a:p>
            <a:pPr lvl="2">
              <a:buFont typeface="Wingdings" pitchFamily="2" charset="2"/>
              <a:buChar char="§"/>
            </a:pPr>
            <a:r>
              <a:rPr lang="nl-BE"/>
              <a:t>Uitsluitend Cash Balance</a:t>
            </a:r>
          </a:p>
          <a:p>
            <a:pPr lvl="2">
              <a:buFont typeface="Wingdings" pitchFamily="2" charset="2"/>
              <a:buChar char="§"/>
            </a:pPr>
            <a:r>
              <a:rPr lang="nl-BE"/>
              <a:t>Hybride:  verschillende soorten toezeggingen, </a:t>
            </a:r>
            <a:r>
              <a:rPr lang="nl-BE" smtClean="0"/>
              <a:t>m.i.v. </a:t>
            </a:r>
            <a:r>
              <a:rPr lang="nl-BE"/>
              <a:t>van DC zonder tarief</a:t>
            </a:r>
          </a:p>
          <a:p>
            <a:pPr lvl="1">
              <a:spcBef>
                <a:spcPts val="1200"/>
              </a:spcBef>
            </a:pPr>
            <a:r>
              <a:rPr lang="nl-BE" smtClean="0"/>
              <a:t>IBP's met uitsluitend DC-plannen zonder tarief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31</a:t>
            </a:fld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772816"/>
            <a:ext cx="7753481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IBP's met minstens één plan met één of andere vorm van beloofd rendement</a:t>
            </a:r>
          </a:p>
          <a:p>
            <a:pPr>
              <a:lnSpc>
                <a:spcPts val="2100"/>
              </a:lnSpc>
            </a:pPr>
            <a:endParaRPr lang="nl-BE" sz="2400" smtClean="0"/>
          </a:p>
          <a:p>
            <a:pPr>
              <a:lnSpc>
                <a:spcPts val="2500"/>
              </a:lnSpc>
            </a:pPr>
            <a:r>
              <a:rPr lang="nl-BE" sz="2400" smtClean="0"/>
              <a:t>Aantal rapporterende IBP's: 171 </a:t>
            </a:r>
          </a:p>
          <a:p>
            <a:pPr>
              <a:lnSpc>
                <a:spcPts val="2500"/>
              </a:lnSpc>
            </a:pPr>
            <a:r>
              <a:rPr lang="nl-BE" sz="2400" smtClean="0"/>
              <a:t>Balanstotaal: 28,2 mia €</a:t>
            </a:r>
          </a:p>
          <a:p>
            <a:pPr>
              <a:lnSpc>
                <a:spcPts val="2500"/>
              </a:lnSpc>
            </a:pPr>
            <a:r>
              <a:rPr lang="nl-BE" sz="2400" smtClean="0"/>
              <a:t>Technische voorzieningen: 21,8 mia €</a:t>
            </a:r>
          </a:p>
          <a:p>
            <a:pPr>
              <a:lnSpc>
                <a:spcPts val="2500"/>
              </a:lnSpc>
            </a:pPr>
            <a:r>
              <a:rPr lang="nl-BE" sz="2400" smtClean="0"/>
              <a:t>Aantal deelnemers: 968.000</a:t>
            </a:r>
          </a:p>
          <a:p>
            <a:pPr>
              <a:lnSpc>
                <a:spcPts val="2500"/>
              </a:lnSpc>
            </a:pPr>
            <a:r>
              <a:rPr lang="nl-BE" sz="2400" smtClean="0"/>
              <a:t>Dekkingsgraad KTV + marge: 154 %</a:t>
            </a:r>
          </a:p>
          <a:p>
            <a:pPr>
              <a:lnSpc>
                <a:spcPts val="2500"/>
              </a:lnSpc>
            </a:pPr>
            <a:r>
              <a:rPr lang="nl-BE" sz="2400" smtClean="0"/>
              <a:t>Dekkingsgraad LTV + marge: 127 %</a:t>
            </a:r>
            <a:endParaRPr lang="nl-BE" sz="24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1370" y="404664"/>
            <a:ext cx="7894636" cy="990132"/>
          </a:xfrm>
        </p:spPr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32</a:t>
            </a:fld>
            <a:endParaRPr lang="nl-BE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1633" y="1655794"/>
            <a:ext cx="7626792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IBP's met beloofd rendement: uitsluitend DB</a:t>
            </a:r>
          </a:p>
          <a:p>
            <a:r>
              <a:rPr lang="nl-BE" sz="2400" smtClean="0"/>
              <a:t>Aantal rapporterende IBP's: 84 </a:t>
            </a:r>
          </a:p>
          <a:p>
            <a:r>
              <a:rPr lang="nl-BE" sz="2400" smtClean="0"/>
              <a:t>Balanstotaal: 10,2 mia €</a:t>
            </a:r>
          </a:p>
          <a:p>
            <a:r>
              <a:rPr lang="nl-BE" sz="2400" smtClean="0"/>
              <a:t>Technische voorzieningen: 6,7 mia €</a:t>
            </a:r>
          </a:p>
          <a:p>
            <a:r>
              <a:rPr lang="nl-BE" sz="2400" smtClean="0"/>
              <a:t>Aantal deelnemers: 138.000 </a:t>
            </a:r>
          </a:p>
          <a:p>
            <a:r>
              <a:rPr lang="nl-BE" sz="2400" smtClean="0"/>
              <a:t>Dekkingsgraad KTV + marge: 196 %</a:t>
            </a:r>
          </a:p>
          <a:p>
            <a:r>
              <a:rPr lang="nl-BE" sz="2400" smtClean="0"/>
              <a:t>Dekkingsgraad LTV + marge: 148 %</a:t>
            </a:r>
            <a:endParaRPr lang="nl-BE" sz="24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1632" y="332656"/>
            <a:ext cx="7894636" cy="990132"/>
          </a:xfrm>
        </p:spPr>
        <p:txBody>
          <a:bodyPr/>
          <a:lstStyle/>
          <a:p>
            <a:r>
              <a:rPr lang="nl-BE"/>
              <a:t>Peer groups in functie van de aard van </a:t>
            </a:r>
            <a:r>
              <a:rPr lang="nl-BE" smtClean="0"/>
              <a:t>de pensioentoezegging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33</a:t>
            </a:fld>
            <a:endParaRPr lang="nl-BE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1" y="1698769"/>
            <a:ext cx="7920830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IBP's met beloofd rendement: uitsluitend DC + tarief</a:t>
            </a:r>
            <a:endParaRPr lang="nl-BE" b="1" smtClean="0"/>
          </a:p>
          <a:p>
            <a:r>
              <a:rPr lang="nl-BE" sz="2400" smtClean="0"/>
              <a:t>Aantal rapporterende IBP's: 2 </a:t>
            </a:r>
          </a:p>
          <a:p>
            <a:r>
              <a:rPr lang="nl-BE" sz="2400" smtClean="0"/>
              <a:t>Balanstotaal: 76 mio €</a:t>
            </a:r>
          </a:p>
          <a:p>
            <a:r>
              <a:rPr lang="nl-BE" sz="2400" smtClean="0"/>
              <a:t>Technische voorzieningen: 72 mio €</a:t>
            </a:r>
          </a:p>
          <a:p>
            <a:r>
              <a:rPr lang="nl-BE" sz="2400" smtClean="0"/>
              <a:t>Aantal deelnemers: 2.700</a:t>
            </a:r>
          </a:p>
          <a:p>
            <a:r>
              <a:rPr lang="nl-BE" sz="2400" smtClean="0"/>
              <a:t>Dekkingsgraad KTV + marge: 105 %</a:t>
            </a:r>
          </a:p>
          <a:p>
            <a:r>
              <a:rPr lang="nl-BE" sz="2400" smtClean="0"/>
              <a:t>Dekkingsgraad LTV + marge: 105 %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1370" y="404664"/>
            <a:ext cx="7894636" cy="990132"/>
          </a:xfrm>
        </p:spPr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34</a:t>
            </a:fld>
            <a:endParaRPr lang="nl-BE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80999" y="1649309"/>
            <a:ext cx="8255001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IBP's met beloofd rendement: uitsluitend Cash Balance</a:t>
            </a:r>
          </a:p>
          <a:p>
            <a:r>
              <a:rPr lang="nl-BE" sz="2400" smtClean="0"/>
              <a:t>Aantal rapporterende IBP's: 2 </a:t>
            </a:r>
          </a:p>
          <a:p>
            <a:r>
              <a:rPr lang="nl-BE" sz="2400" smtClean="0"/>
              <a:t>Balanstotaal: 666 mio €</a:t>
            </a:r>
          </a:p>
          <a:p>
            <a:r>
              <a:rPr lang="nl-BE" sz="2400" smtClean="0"/>
              <a:t>Technische voorzieningen: 531 mio €</a:t>
            </a:r>
          </a:p>
          <a:p>
            <a:r>
              <a:rPr lang="nl-BE" sz="2400" smtClean="0"/>
              <a:t>Aantal deelnemers: 271.000</a:t>
            </a:r>
          </a:p>
          <a:p>
            <a:r>
              <a:rPr lang="nl-BE" sz="2400" smtClean="0"/>
              <a:t>Dekkingsgraad KTV + marge: 127 %</a:t>
            </a:r>
          </a:p>
          <a:p>
            <a:r>
              <a:rPr lang="nl-BE" sz="2400" smtClean="0"/>
              <a:t>Dekkingsgraad LTV + marge: 125 %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80999" y="287638"/>
            <a:ext cx="7894636" cy="990132"/>
          </a:xfrm>
        </p:spPr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35</a:t>
            </a:fld>
            <a:endParaRPr lang="nl-BE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772816"/>
            <a:ext cx="8255001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Hybride IBP's: verschillende soorten toezeggingen, </a:t>
            </a:r>
            <a:r>
              <a:rPr lang="nl-BE" smtClean="0"/>
              <a:t>m.i.v. </a:t>
            </a:r>
            <a:r>
              <a:rPr lang="nl-BE"/>
              <a:t>van DC zonder tarief</a:t>
            </a:r>
          </a:p>
          <a:p>
            <a:r>
              <a:rPr lang="nl-BE" sz="2400" smtClean="0"/>
              <a:t>Aantal rapporterende IBP's: 83 </a:t>
            </a:r>
          </a:p>
          <a:p>
            <a:r>
              <a:rPr lang="nl-BE" sz="2400" smtClean="0"/>
              <a:t>Balanstotaal: 17,2 mia €</a:t>
            </a:r>
          </a:p>
          <a:p>
            <a:r>
              <a:rPr lang="nl-BE" sz="2400" smtClean="0"/>
              <a:t>Technische voorzieningen: 14,5 mia €</a:t>
            </a:r>
          </a:p>
          <a:p>
            <a:r>
              <a:rPr lang="nl-BE" sz="2400" smtClean="0"/>
              <a:t>Aantal deelnemers: 557.000</a:t>
            </a:r>
          </a:p>
          <a:p>
            <a:r>
              <a:rPr lang="nl-BE" sz="2400" smtClean="0"/>
              <a:t>Dekkingsgraad KTV + marge: 138 %</a:t>
            </a:r>
          </a:p>
          <a:p>
            <a:r>
              <a:rPr lang="nl-BE" sz="2400" smtClean="0"/>
              <a:t>Dekkingsgraad LTV + marge: 117 %</a:t>
            </a:r>
            <a:endParaRPr lang="nl-BE" smtClean="0"/>
          </a:p>
          <a:p>
            <a:pPr marL="0" indent="0">
              <a:buNone/>
            </a:pPr>
            <a:endParaRPr lang="nl-BE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1370" y="395650"/>
            <a:ext cx="8471449" cy="990132"/>
          </a:xfrm>
        </p:spPr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36</a:t>
            </a:fld>
            <a:endParaRPr lang="nl-BE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3568" y="1748757"/>
            <a:ext cx="8255001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IBP's met uitsluitend DC-plannen zonder </a:t>
            </a:r>
            <a:r>
              <a:rPr lang="nl-BE" smtClean="0"/>
              <a:t>tarief</a:t>
            </a:r>
          </a:p>
          <a:p>
            <a:r>
              <a:rPr lang="nl-BE" sz="2400"/>
              <a:t>Aantal rapporterende IBP's: </a:t>
            </a:r>
            <a:r>
              <a:rPr lang="nl-BE" sz="2400" smtClean="0"/>
              <a:t>28 </a:t>
            </a:r>
            <a:endParaRPr lang="nl-BE" sz="2400"/>
          </a:p>
          <a:p>
            <a:r>
              <a:rPr lang="nl-BE" sz="2400" smtClean="0"/>
              <a:t>Balanstotaal: 1,5 mia €</a:t>
            </a:r>
          </a:p>
          <a:p>
            <a:r>
              <a:rPr lang="nl-BE" sz="2400" smtClean="0"/>
              <a:t>Technische voorzieningen: 1,4 mia €</a:t>
            </a:r>
          </a:p>
          <a:p>
            <a:r>
              <a:rPr lang="nl-BE" sz="2400" smtClean="0"/>
              <a:t>Aantal deelnemers: 706.000</a:t>
            </a:r>
          </a:p>
          <a:p>
            <a:r>
              <a:rPr lang="nl-BE" sz="2400" smtClean="0"/>
              <a:t>Dekkingsgraad KTV + marge: 109 %</a:t>
            </a:r>
          </a:p>
          <a:p>
            <a:r>
              <a:rPr lang="nl-BE" sz="2400" smtClean="0"/>
              <a:t>Dekkingsgraad LTV + marge: 108 %</a:t>
            </a:r>
            <a:endParaRPr lang="nl-BE" sz="24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3568" y="470106"/>
            <a:ext cx="7894636" cy="990132"/>
          </a:xfrm>
        </p:spPr>
        <p:txBody>
          <a:bodyPr/>
          <a:lstStyle/>
          <a:p>
            <a:r>
              <a:rPr lang="nl-BE"/>
              <a:t>Peer groups in functie van de aard van de pensioentoezegging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37</a:t>
            </a:fld>
            <a:endParaRPr lang="nl-BE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38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4535129"/>
              </p:ext>
            </p:extLst>
          </p:nvPr>
        </p:nvGraphicFramePr>
        <p:xfrm>
          <a:off x="791370" y="1412776"/>
          <a:ext cx="7920830" cy="4392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974221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39</a:t>
            </a:fld>
            <a:endParaRPr lang="nl-BE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9116242"/>
              </p:ext>
            </p:extLst>
          </p:nvPr>
        </p:nvGraphicFramePr>
        <p:xfrm>
          <a:off x="791370" y="1412776"/>
          <a:ext cx="7920830" cy="4392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86570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IBP's beleggen nog altijd voornamelijk in ICB's (aandelen-ICB's en obligatie-ICB's)</a:t>
            </a:r>
          </a:p>
          <a:p>
            <a:pPr>
              <a:lnSpc>
                <a:spcPts val="2000"/>
              </a:lnSpc>
              <a:spcBef>
                <a:spcPts val="1200"/>
              </a:spcBef>
              <a:spcAft>
                <a:spcPts val="0"/>
              </a:spcAft>
            </a:pPr>
            <a:r>
              <a:rPr lang="nl-BE" sz="2000">
                <a:solidFill>
                  <a:srgbClr val="002244"/>
                </a:solidFill>
              </a:rPr>
              <a:t>De exposure op aandelen en obligaties blijft op hetzelfde niveau als de afgelopen </a:t>
            </a:r>
            <a:r>
              <a:rPr lang="nl-BE" sz="2000" smtClean="0">
                <a:solidFill>
                  <a:srgbClr val="002244"/>
                </a:solidFill>
              </a:rPr>
              <a:t>jaren, met dit jaar een lichte stijging van de rechtstreekse exposure op obligaties en een lichte stijging van de onrechtstreekse exposure op aandelen</a:t>
            </a:r>
            <a:endParaRPr lang="nl-BE" sz="2000">
              <a:solidFill>
                <a:srgbClr val="002244"/>
              </a:solidFill>
            </a:endParaRPr>
          </a:p>
          <a:p>
            <a:pPr lvl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</a:pPr>
            <a:r>
              <a:rPr lang="nl-BE" sz="1600">
                <a:solidFill>
                  <a:srgbClr val="002244"/>
                </a:solidFill>
              </a:rPr>
              <a:t>Rechtstreekse exposure op </a:t>
            </a:r>
          </a:p>
          <a:p>
            <a:pPr lvl="2">
              <a:lnSpc>
                <a:spcPts val="2000"/>
              </a:lnSpc>
              <a:spcAft>
                <a:spcPts val="0"/>
              </a:spcAft>
              <a:buFont typeface="Wingdings" pitchFamily="2" charset="2"/>
              <a:buChar char="§"/>
            </a:pPr>
            <a:r>
              <a:rPr lang="nl-BE" sz="1600">
                <a:solidFill>
                  <a:srgbClr val="002244"/>
                </a:solidFill>
              </a:rPr>
              <a:t>Obligaties: </a:t>
            </a:r>
            <a:r>
              <a:rPr lang="nl-BE" sz="1600" smtClean="0">
                <a:solidFill>
                  <a:srgbClr val="002244"/>
                </a:solidFill>
              </a:rPr>
              <a:t>12,82 </a:t>
            </a:r>
            <a:r>
              <a:rPr lang="nl-BE" sz="1600">
                <a:solidFill>
                  <a:srgbClr val="002244"/>
                </a:solidFill>
              </a:rPr>
              <a:t>%</a:t>
            </a:r>
          </a:p>
          <a:p>
            <a:pPr lvl="2">
              <a:lnSpc>
                <a:spcPts val="2000"/>
              </a:lnSpc>
              <a:spcAft>
                <a:spcPts val="0"/>
              </a:spcAft>
              <a:buFont typeface="Wingdings" pitchFamily="2" charset="2"/>
              <a:buChar char="§"/>
            </a:pPr>
            <a:r>
              <a:rPr lang="nl-BE" sz="1600">
                <a:solidFill>
                  <a:srgbClr val="002244"/>
                </a:solidFill>
              </a:rPr>
              <a:t>Aandelen: </a:t>
            </a:r>
            <a:r>
              <a:rPr lang="nl-BE" sz="1600" smtClean="0">
                <a:solidFill>
                  <a:srgbClr val="002244"/>
                </a:solidFill>
              </a:rPr>
              <a:t>9,09 </a:t>
            </a:r>
            <a:r>
              <a:rPr lang="nl-BE" sz="1600">
                <a:solidFill>
                  <a:srgbClr val="002244"/>
                </a:solidFill>
              </a:rPr>
              <a:t>%</a:t>
            </a:r>
          </a:p>
          <a:p>
            <a:pPr lvl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</a:pPr>
            <a:r>
              <a:rPr lang="nl-BE" sz="1600">
                <a:solidFill>
                  <a:srgbClr val="002244"/>
                </a:solidFill>
              </a:rPr>
              <a:t>Totale exposure op</a:t>
            </a:r>
          </a:p>
          <a:p>
            <a:pPr lvl="2">
              <a:lnSpc>
                <a:spcPts val="2000"/>
              </a:lnSpc>
              <a:spcAft>
                <a:spcPts val="0"/>
              </a:spcAft>
              <a:buFont typeface="Wingdings" pitchFamily="2" charset="2"/>
              <a:buChar char="§"/>
            </a:pPr>
            <a:r>
              <a:rPr lang="nl-BE" sz="1600">
                <a:solidFill>
                  <a:srgbClr val="002244"/>
                </a:solidFill>
              </a:rPr>
              <a:t>Obligaties: </a:t>
            </a:r>
            <a:r>
              <a:rPr lang="nl-BE" sz="1600" smtClean="0">
                <a:solidFill>
                  <a:srgbClr val="002244"/>
                </a:solidFill>
              </a:rPr>
              <a:t>45,31 </a:t>
            </a:r>
            <a:r>
              <a:rPr lang="nl-BE" sz="1600">
                <a:solidFill>
                  <a:srgbClr val="002244"/>
                </a:solidFill>
              </a:rPr>
              <a:t>% </a:t>
            </a:r>
          </a:p>
          <a:p>
            <a:pPr lvl="2">
              <a:lnSpc>
                <a:spcPts val="2000"/>
              </a:lnSpc>
              <a:spcAft>
                <a:spcPts val="0"/>
              </a:spcAft>
              <a:buFont typeface="Wingdings" pitchFamily="2" charset="2"/>
              <a:buChar char="§"/>
            </a:pPr>
            <a:r>
              <a:rPr lang="nl-BE" sz="1600">
                <a:solidFill>
                  <a:srgbClr val="002244"/>
                </a:solidFill>
              </a:rPr>
              <a:t>Aandelen: </a:t>
            </a:r>
            <a:r>
              <a:rPr lang="nl-BE" sz="1600" smtClean="0">
                <a:solidFill>
                  <a:srgbClr val="002244"/>
                </a:solidFill>
              </a:rPr>
              <a:t>42,65 </a:t>
            </a:r>
            <a:r>
              <a:rPr lang="nl-BE" sz="1600">
                <a:solidFill>
                  <a:srgbClr val="002244"/>
                </a:solidFill>
              </a:rPr>
              <a:t>% 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endParaRPr lang="nl-BE" sz="2000" smtClean="0"/>
          </a:p>
        </p:txBody>
      </p:sp>
      <p:sp>
        <p:nvSpPr>
          <p:cNvPr id="10" name="Tijdelijke aanduiding voor datum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Executive summary</a:t>
            </a:r>
            <a:endParaRPr lang="nl-B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1470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40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8961302"/>
              </p:ext>
            </p:extLst>
          </p:nvPr>
        </p:nvGraphicFramePr>
        <p:xfrm>
          <a:off x="791370" y="1484784"/>
          <a:ext cx="7957094" cy="4392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592398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41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5368037"/>
              </p:ext>
            </p:extLst>
          </p:nvPr>
        </p:nvGraphicFramePr>
        <p:xfrm>
          <a:off x="791370" y="1412776"/>
          <a:ext cx="7895433" cy="4392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852611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1370" y="1484784"/>
            <a:ext cx="8255001" cy="4231024"/>
          </a:xfrm>
        </p:spPr>
        <p:txBody>
          <a:bodyPr/>
          <a:lstStyle/>
          <a:p>
            <a:r>
              <a:rPr lang="nl-BE" smtClean="0"/>
              <a:t>Peer groups in functie van grensoverschrijdende activiteit</a:t>
            </a:r>
          </a:p>
          <a:p>
            <a:pPr lvl="1"/>
            <a:endParaRPr lang="nl-BE" smtClean="0"/>
          </a:p>
          <a:p>
            <a:pPr lvl="1"/>
            <a:r>
              <a:rPr lang="nl-BE" smtClean="0"/>
              <a:t>IBP's met enkel activiteiten in België</a:t>
            </a:r>
          </a:p>
          <a:p>
            <a:pPr lvl="1"/>
            <a:r>
              <a:rPr lang="nl-BE" smtClean="0"/>
              <a:t>IBP's met ook grensoverschrijdende activiteiten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42</a:t>
            </a:fld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582335"/>
            <a:ext cx="8255001" cy="4231024"/>
          </a:xfrm>
        </p:spPr>
        <p:txBody>
          <a:bodyPr/>
          <a:lstStyle/>
          <a:p>
            <a:pPr marL="0" indent="0">
              <a:spcBef>
                <a:spcPts val="1200"/>
              </a:spcBef>
              <a:buNone/>
            </a:pPr>
            <a:r>
              <a:rPr lang="nl-BE"/>
              <a:t>IBP's met ook grensoverschrijdende activiteiten</a:t>
            </a:r>
          </a:p>
          <a:p>
            <a:pPr>
              <a:lnSpc>
                <a:spcPts val="2500"/>
              </a:lnSpc>
              <a:spcBef>
                <a:spcPts val="1200"/>
              </a:spcBef>
            </a:pPr>
            <a:r>
              <a:rPr lang="nl-BE" sz="2000" smtClean="0"/>
              <a:t>Aantal rapporterende IBP's: 18 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Balanstotaal: 5,1 mia €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Technische voorzieningen: 4,7 mia €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Aantal deelnemers: 48.000 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Dekkingsgraad KTV + marge: 122 %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Dekkingsgraad LTV + marge: 108 %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Actief in 12 landen: Cyprus</a:t>
            </a:r>
            <a:r>
              <a:rPr lang="nl-BE" sz="2000"/>
              <a:t>, Griekenland, </a:t>
            </a:r>
            <a:r>
              <a:rPr lang="nl-BE" sz="2000" smtClean="0"/>
              <a:t>Hongarije, Ierland</a:t>
            </a:r>
            <a:r>
              <a:rPr lang="nl-BE" sz="2000"/>
              <a:t>, Italië, Litouwen, Luxemburg, Malta, Nederland, Spanje, Verenigd Koninkrijk, Zwitserland</a:t>
            </a:r>
          </a:p>
          <a:p>
            <a:endParaRPr lang="nl-BE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grensoverschrijdende </a:t>
            </a:r>
            <a:r>
              <a:rPr lang="nl-BE" smtClean="0"/>
              <a:t>activiteit 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43</a:t>
            </a:fld>
            <a:endParaRPr lang="nl-BE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grensoverschrijdende activiteit 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44</a:t>
            </a:fld>
            <a:endParaRPr lang="nl-BE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9428072"/>
              </p:ext>
            </p:extLst>
          </p:nvPr>
        </p:nvGraphicFramePr>
        <p:xfrm>
          <a:off x="791370" y="1484784"/>
          <a:ext cx="7920830" cy="4392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8488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Evolutie balanstotaal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grensoverschrijdende activiteit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45</a:t>
            </a:fld>
            <a:endParaRPr lang="nl-BE" dirty="0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34446863"/>
              </p:ext>
            </p:extLst>
          </p:nvPr>
        </p:nvGraphicFramePr>
        <p:xfrm>
          <a:off x="791369" y="2132856"/>
          <a:ext cx="7895431" cy="36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604397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grensoverschrijdende </a:t>
            </a:r>
            <a:r>
              <a:rPr lang="nl-BE" smtClean="0"/>
              <a:t>activiteit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46</a:t>
            </a:fld>
            <a:endParaRPr lang="nl-BE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6251652"/>
              </p:ext>
            </p:extLst>
          </p:nvPr>
        </p:nvGraphicFramePr>
        <p:xfrm>
          <a:off x="791370" y="1556792"/>
          <a:ext cx="7920830" cy="4320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752888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grensoverschrijdende </a:t>
            </a:r>
            <a:r>
              <a:rPr lang="nl-BE" smtClean="0"/>
              <a:t>activiteit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47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7156333"/>
              </p:ext>
            </p:extLst>
          </p:nvPr>
        </p:nvGraphicFramePr>
        <p:xfrm>
          <a:off x="791370" y="1484784"/>
          <a:ext cx="7920830" cy="44644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023246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650974"/>
          </a:xfrm>
        </p:spPr>
        <p:txBody>
          <a:bodyPr/>
          <a:lstStyle/>
          <a:p>
            <a:r>
              <a:rPr lang="nl-BE" smtClean="0"/>
              <a:t>Samenvattende tabel IBP's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48</a:t>
            </a:fld>
            <a:endParaRPr lang="nl-BE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518430"/>
              </p:ext>
            </p:extLst>
          </p:nvPr>
        </p:nvGraphicFramePr>
        <p:xfrm>
          <a:off x="251523" y="983954"/>
          <a:ext cx="8712960" cy="499270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440157"/>
                <a:gridCol w="523870"/>
                <a:gridCol w="616165"/>
                <a:gridCol w="616165"/>
                <a:gridCol w="616165"/>
                <a:gridCol w="616165"/>
                <a:gridCol w="616165"/>
                <a:gridCol w="587283"/>
                <a:gridCol w="616165"/>
                <a:gridCol w="616165"/>
                <a:gridCol w="616165"/>
                <a:gridCol w="616165"/>
                <a:gridCol w="616165"/>
              </a:tblGrid>
              <a:tr h="440733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Aantal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Balanstotaal</a:t>
                      </a:r>
                    </a:p>
                    <a:p>
                      <a:pPr algn="ctr" fontAlgn="ctr"/>
                      <a:r>
                        <a:rPr lang="nl-BE" sz="900" b="1" i="0" u="none" strike="noStrike" smtClean="0">
                          <a:solidFill>
                            <a:srgbClr val="000000"/>
                          </a:solidFill>
                          <a:latin typeface="+mn-lt"/>
                          <a:cs typeface="Arial" pitchFamily="34" charset="0"/>
                        </a:rPr>
                        <a:t>(mia €)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Dekkingsgraad </a:t>
                      </a:r>
                    </a:p>
                    <a:p>
                      <a:pPr algn="ctr" fontAlgn="ctr"/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KTV </a:t>
                      </a:r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+ marge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Dekkingsgraad </a:t>
                      </a:r>
                    </a:p>
                    <a:p>
                      <a:pPr algn="ctr" fontAlgn="ctr"/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LTV </a:t>
                      </a:r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+ marge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Technische </a:t>
                      </a:r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voorzieningen</a:t>
                      </a:r>
                    </a:p>
                    <a:p>
                      <a:pPr algn="ctr" fontAlgn="ctr"/>
                      <a:r>
                        <a:rPr lang="nl-BE" sz="900" b="1" i="0" u="none" strike="noStrike" smtClean="0">
                          <a:solidFill>
                            <a:srgbClr val="000000"/>
                          </a:solidFill>
                          <a:latin typeface="+mn-lt"/>
                          <a:cs typeface="Arial" pitchFamily="34" charset="0"/>
                        </a:rPr>
                        <a:t>(mia €)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Aantal deelnemers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Sector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24,7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29,8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23,2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1.513.279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1.674.420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Eerste pijler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15.751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14.978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Tweede pijler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26,8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1.497.528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1.659.442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indent="0"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Sectorfondsen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1.126.162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1.270.315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9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Multi-WG met band</a:t>
                      </a: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223.670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274.215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9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Multi-WG zonder band</a:t>
                      </a: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4.613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5.379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Mono-werkgevers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2,7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2,7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136%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128%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119%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110%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2,2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2,4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114.887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76.018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Zelfstandigen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32.809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33.515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Minstens</a:t>
                      </a:r>
                      <a:r>
                        <a:rPr lang="nl-BE" sz="900" b="1" u="none" strike="noStrike" baseline="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 1 </a:t>
                      </a:r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DB</a:t>
                      </a:r>
                      <a:r>
                        <a:rPr lang="nl-BE" sz="900" b="1" u="none" strike="noStrike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, </a:t>
                      </a:r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DC+tarief</a:t>
                      </a:r>
                      <a:r>
                        <a:rPr lang="nl-BE" sz="900" b="1" u="none" strike="noStrike" baseline="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 of </a:t>
                      </a:r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CB</a:t>
                      </a:r>
                      <a:endParaRPr lang="nl-BE" sz="900" b="1" i="0" u="none" strike="noStrike">
                        <a:solidFill>
                          <a:srgbClr val="00224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22,4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28,2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599.461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968.141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Uitsluitend DB</a:t>
                      </a:r>
                      <a:endParaRPr lang="nl-BE" sz="900" b="1" i="0" u="none" strike="noStrike">
                        <a:solidFill>
                          <a:srgbClr val="00224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21600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140.195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137.618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Uitsluitend</a:t>
                      </a:r>
                      <a:r>
                        <a:rPr lang="nl-BE" sz="900" b="1" i="0" u="none" strike="noStrike" baseline="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 </a:t>
                      </a:r>
                      <a:r>
                        <a:rPr lang="nl-BE" sz="900" b="1" i="0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DC+tarief</a:t>
                      </a:r>
                      <a:endParaRPr lang="nl-BE" sz="900" b="1" i="0" u="none" strike="noStrike">
                        <a:solidFill>
                          <a:srgbClr val="00224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21600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0,08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4.162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2.662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Uitsluitend Cash </a:t>
                      </a:r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Balance</a:t>
                      </a:r>
                    </a:p>
                  </a:txBody>
                  <a:tcPr marL="21600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266.370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270.616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Hybride</a:t>
                      </a:r>
                    </a:p>
                  </a:txBody>
                  <a:tcPr marL="21600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188.734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557.245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Uitsluitend</a:t>
                      </a:r>
                      <a:r>
                        <a:rPr lang="nl-BE" sz="900" b="1" u="none" strike="noStrike" baseline="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 </a:t>
                      </a:r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DC</a:t>
                      </a:r>
                      <a:endParaRPr lang="nl-BE" sz="900" b="1" i="0" u="none" strike="noStrike">
                        <a:solidFill>
                          <a:srgbClr val="00224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913.818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706.279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België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24,7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1.478.370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1.626.834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Grensoverschrijdend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34.909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47.586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46290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% balanstotaal van de sector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Grootste 10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342.478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430.608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Grootste 50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24,7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741.698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1.065.446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400" smtClean="0"/>
              <a:t>IBP's tov groepsverzekeringen, bedrijfsleiderverzekeringen en derde pijler *</a:t>
            </a:r>
            <a:endParaRPr lang="nl-BE" sz="240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49</a:t>
            </a:fld>
            <a:endParaRPr lang="nl-BE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163197"/>
              </p:ext>
            </p:extLst>
          </p:nvPr>
        </p:nvGraphicFramePr>
        <p:xfrm>
          <a:off x="755576" y="1628800"/>
          <a:ext cx="7416821" cy="3456387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130035"/>
                <a:gridCol w="612398"/>
                <a:gridCol w="612398"/>
                <a:gridCol w="612398"/>
                <a:gridCol w="612398"/>
                <a:gridCol w="612398"/>
                <a:gridCol w="612398"/>
                <a:gridCol w="612398"/>
              </a:tblGrid>
              <a:tr h="384043">
                <a:tc>
                  <a:txBody>
                    <a:bodyPr/>
                    <a:lstStyle/>
                    <a:p>
                      <a:pPr marL="88900" indent="0" algn="r" defTabSz="914400" rtl="0" eaLnBrk="1" fontAlgn="b" latinLnBrk="0" hangingPunct="1"/>
                      <a:r>
                        <a:rPr lang="nl-BE" sz="800" b="0" u="none" strike="noStrike" kern="120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In miljard €</a:t>
                      </a:r>
                      <a:endParaRPr lang="nl-BE" sz="800" b="0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  <a:endParaRPr lang="nl-BE" sz="1200" b="1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Eerste </a:t>
                      </a:r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pijler beheerd door IBP's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3,0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Tweede pijler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65,0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70,1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75,1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81,0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85,1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92,0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IBP</a:t>
                      </a:r>
                      <a:endParaRPr lang="nl-BE" sz="1200" b="1" i="0" u="none" strike="sngStrike" baseline="0">
                        <a:solidFill>
                          <a:srgbClr val="FF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26,8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Groepsverzekering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45,0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47,6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53,9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56,9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59,7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62,1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Bedrijfsleiderverzekering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3,1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Derde pijler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23,7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25,1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26,8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30,2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32,2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Verzekeringen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14,1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Pensioenspaarfondsen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18,1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55576" y="5517232"/>
            <a:ext cx="76328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100" smtClean="0"/>
              <a:t>* IBP’s: totaal actief, verzekeringen: technische voorziening leven, pensioenspaarfondsen: inventariswaarde</a:t>
            </a:r>
            <a:endParaRPr lang="nl-BE" sz="1100"/>
          </a:p>
        </p:txBody>
      </p:sp>
    </p:spTree>
    <p:extLst>
      <p:ext uri="{BB962C8B-B14F-4D97-AF65-F5344CB8AC3E}">
        <p14:creationId xmlns:p14="http://schemas.microsoft.com/office/powerpoint/2010/main" val="415364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400" smtClean="0"/>
              <a:t>De sector van de Instellingen voor Bedrijfspensioenvoorziening - Boekjaar 2016</a:t>
            </a:r>
            <a:r>
              <a:rPr lang="nl-BE" smtClean="0"/>
              <a:t/>
            </a:r>
            <a:br>
              <a:rPr lang="nl-BE" smtClean="0"/>
            </a:b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mtClean="0"/>
              <a:t>Kerncijfers</a:t>
            </a:r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5</a:t>
            </a:fld>
            <a:endParaRPr lang="nl-B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41214" y="1412776"/>
            <a:ext cx="8255001" cy="4231024"/>
          </a:xfrm>
        </p:spPr>
        <p:txBody>
          <a:bodyPr/>
          <a:lstStyle/>
          <a:p>
            <a:r>
              <a:rPr lang="nl-BE" sz="1600" b="1" smtClean="0"/>
              <a:t>IBP</a:t>
            </a:r>
            <a:r>
              <a:rPr lang="nl-BE" sz="1600" smtClean="0"/>
              <a:t>: Instelling voor bedrijfspensioenvoorziening</a:t>
            </a:r>
          </a:p>
          <a:p>
            <a:r>
              <a:rPr lang="nl-BE" sz="1600" b="1" smtClean="0"/>
              <a:t>ICB</a:t>
            </a:r>
            <a:r>
              <a:rPr lang="nl-BE" sz="1600" smtClean="0"/>
              <a:t>: Instelling voor collectieve belegging</a:t>
            </a:r>
          </a:p>
          <a:p>
            <a:r>
              <a:rPr lang="nl-BE" sz="1600" b="1" smtClean="0"/>
              <a:t>KTV</a:t>
            </a:r>
            <a:r>
              <a:rPr lang="nl-BE" sz="1600" smtClean="0"/>
              <a:t> (korte termijn technische voorzieningen): voorzieningen die, op het beschouwde ogenblik, overeenstemmen met de door de aangeslotenen verworven pensioenrechten</a:t>
            </a:r>
          </a:p>
          <a:p>
            <a:r>
              <a:rPr lang="nl-BE" sz="1600" b="1" smtClean="0"/>
              <a:t>LTV</a:t>
            </a:r>
            <a:r>
              <a:rPr lang="nl-BE" sz="1600" smtClean="0"/>
              <a:t> (lange termijn technische voorzieningen): een niveau van voorzieningen waarbij bovenop de verworven pensioenrechten een veiligheidsbuffer wordt ingebouwd</a:t>
            </a:r>
          </a:p>
          <a:p>
            <a:r>
              <a:rPr lang="nl-BE" sz="1600" b="1" smtClean="0"/>
              <a:t>DB</a:t>
            </a:r>
            <a:r>
              <a:rPr lang="nl-BE" sz="1600" smtClean="0"/>
              <a:t>: defined benefits (te bereiken doel)</a:t>
            </a:r>
          </a:p>
          <a:p>
            <a:r>
              <a:rPr lang="nl-BE" sz="1600" b="1" smtClean="0"/>
              <a:t>DC</a:t>
            </a:r>
            <a:r>
              <a:rPr lang="nl-BE" sz="1600" smtClean="0"/>
              <a:t>: defined contributions (vaste bijdragen)</a:t>
            </a:r>
          </a:p>
          <a:p>
            <a:r>
              <a:rPr lang="nl-BE" sz="1600" b="1" smtClean="0"/>
              <a:t>XB</a:t>
            </a:r>
            <a:r>
              <a:rPr lang="nl-BE" sz="1600" smtClean="0"/>
              <a:t>: cross-border (grensoverschrijdend)</a:t>
            </a:r>
          </a:p>
          <a:p>
            <a:r>
              <a:rPr lang="nl-BE" sz="1600" b="1" smtClean="0"/>
              <a:t>WG</a:t>
            </a:r>
            <a:r>
              <a:rPr lang="nl-BE" sz="1600" smtClean="0"/>
              <a:t>: werkgever</a:t>
            </a:r>
          </a:p>
          <a:p>
            <a:endParaRPr lang="nl-BE" sz="240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2165" y="188640"/>
            <a:ext cx="7894636" cy="990132"/>
          </a:xfrm>
        </p:spPr>
        <p:txBody>
          <a:bodyPr/>
          <a:lstStyle/>
          <a:p>
            <a:r>
              <a:rPr lang="nl-BE" smtClean="0"/>
              <a:t>Lexicon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50</a:t>
            </a:fld>
            <a:endParaRPr lang="nl-BE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nl-BE" smtClean="0"/>
              <a:t>Aantal rapporterende IBP's: 199</a:t>
            </a:r>
          </a:p>
          <a:p>
            <a:pPr>
              <a:spcBef>
                <a:spcPts val="600"/>
              </a:spcBef>
            </a:pPr>
            <a:r>
              <a:rPr lang="nl-BE" smtClean="0"/>
              <a:t>Balanstotaal: 29,8 mia €</a:t>
            </a:r>
          </a:p>
          <a:p>
            <a:pPr>
              <a:spcBef>
                <a:spcPts val="600"/>
              </a:spcBef>
            </a:pPr>
            <a:r>
              <a:rPr lang="nl-BE" smtClean="0"/>
              <a:t>Technische voorzieningen: 23,2 mia €</a:t>
            </a:r>
          </a:p>
          <a:p>
            <a:pPr>
              <a:spcBef>
                <a:spcPts val="600"/>
              </a:spcBef>
            </a:pPr>
            <a:r>
              <a:rPr lang="nl-BE" smtClean="0"/>
              <a:t>Aantal deelnemers: 1,67 mio</a:t>
            </a:r>
          </a:p>
          <a:p>
            <a:pPr>
              <a:spcBef>
                <a:spcPts val="600"/>
              </a:spcBef>
            </a:pPr>
            <a:r>
              <a:rPr lang="nl-BE" smtClean="0"/>
              <a:t>Dekkingsgraad KTV + marge: 151 % </a:t>
            </a:r>
          </a:p>
          <a:p>
            <a:pPr>
              <a:spcBef>
                <a:spcPts val="600"/>
              </a:spcBef>
            </a:pPr>
            <a:r>
              <a:rPr lang="nl-BE" smtClean="0"/>
              <a:t>Dekkingsgraad LTV + marge: 125 %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2581" y="188640"/>
            <a:ext cx="7894636" cy="990132"/>
          </a:xfrm>
        </p:spPr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6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14444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7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683568" y="1405764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Evolutie balanstotaal</a:t>
            </a:r>
            <a:endParaRPr lang="nl-BE"/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1362780"/>
              </p:ext>
            </p:extLst>
          </p:nvPr>
        </p:nvGraphicFramePr>
        <p:xfrm>
          <a:off x="791369" y="1828072"/>
          <a:ext cx="7895433" cy="3977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70235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3528" y="205430"/>
            <a:ext cx="7894636" cy="990132"/>
          </a:xfrm>
        </p:spPr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8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251520" y="1412776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Heterogene sector</a:t>
            </a:r>
            <a:endParaRPr lang="nl-BE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3999989"/>
              </p:ext>
            </p:extLst>
          </p:nvPr>
        </p:nvGraphicFramePr>
        <p:xfrm>
          <a:off x="323528" y="2052174"/>
          <a:ext cx="7992887" cy="3153126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880679"/>
                <a:gridCol w="1319509"/>
                <a:gridCol w="1557122"/>
                <a:gridCol w="1557122"/>
                <a:gridCol w="1678455"/>
              </a:tblGrid>
              <a:tr h="627682"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Balanstotaal </a:t>
                      </a:r>
                      <a:endParaRPr lang="nl-BE" sz="1200" b="1" u="none" strike="noStrike" smtClean="0">
                        <a:latin typeface="+mn-lt"/>
                        <a:cs typeface="Arial" pitchFamily="34" charset="0"/>
                      </a:endParaRPr>
                    </a:p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(</a:t>
                      </a:r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in Euro)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Aantal instellingen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% instellingen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Balanswaarde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% </a:t>
                      </a:r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totaal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&gt; 1 Mia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12.443.959.674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 Mia &lt;&gt; 500 Mio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5.219.876.458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 mln &lt;&gt;500 mln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7.308.277.633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 mln &lt;&gt;100 mln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4.605.211.986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&lt;10 mln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203.718.700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33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Totaal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29.781.044.451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3528" y="5422514"/>
            <a:ext cx="80648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smtClean="0">
                <a:solidFill>
                  <a:schemeClr val="dk1"/>
                </a:solidFill>
                <a:cs typeface="Arial" pitchFamily="34" charset="0"/>
              </a:rPr>
              <a:t>60 % van </a:t>
            </a:r>
            <a:r>
              <a:rPr lang="nl-BE" sz="1400">
                <a:solidFill>
                  <a:schemeClr val="dk1"/>
                </a:solidFill>
                <a:cs typeface="Arial" pitchFamily="34" charset="0"/>
              </a:rPr>
              <a:t>het balanstotaal van de sector is in handen van slechts </a:t>
            </a:r>
            <a:r>
              <a:rPr lang="nl-BE" sz="1400" smtClean="0">
                <a:solidFill>
                  <a:schemeClr val="dk1"/>
                </a:solidFill>
                <a:cs typeface="Arial" pitchFamily="34" charset="0"/>
              </a:rPr>
              <a:t>8 % </a:t>
            </a:r>
            <a:r>
              <a:rPr lang="nl-BE" sz="1400">
                <a:solidFill>
                  <a:schemeClr val="dk1"/>
                </a:solidFill>
                <a:cs typeface="Arial" pitchFamily="34" charset="0"/>
              </a:rPr>
              <a:t>van het totaal aantal IBP’s, terwijl een vierde van het aantal </a:t>
            </a:r>
            <a:r>
              <a:rPr lang="nl-BE" sz="1400" smtClean="0">
                <a:solidFill>
                  <a:schemeClr val="dk1"/>
                </a:solidFill>
                <a:cs typeface="Arial" pitchFamily="34" charset="0"/>
              </a:rPr>
              <a:t>IBP’s, nl.  die met een balanstotaal van minder dan 10 mio euro, slechts </a:t>
            </a:r>
            <a:r>
              <a:rPr lang="nl-BE" sz="1400">
                <a:solidFill>
                  <a:schemeClr val="dk1"/>
                </a:solidFill>
                <a:cs typeface="Arial" pitchFamily="34" charset="0"/>
              </a:rPr>
              <a:t>1% van het balanstotaal van de sector vertegenwoordigt</a:t>
            </a:r>
            <a:r>
              <a:rPr lang="nl-BE" sz="1400" smtClean="0">
                <a:solidFill>
                  <a:schemeClr val="dk1"/>
                </a:solidFill>
                <a:cs typeface="Arial" pitchFamily="34" charset="0"/>
              </a:rPr>
              <a:t>.</a:t>
            </a:r>
            <a:endParaRPr lang="nl-BE" sz="1400">
              <a:solidFill>
                <a:schemeClr val="dk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744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555190"/>
            <a:ext cx="8255001" cy="4231024"/>
          </a:xfrm>
        </p:spPr>
        <p:txBody>
          <a:bodyPr/>
          <a:lstStyle/>
          <a:p>
            <a:r>
              <a:rPr lang="nl-BE" smtClean="0"/>
              <a:t>Balanstotaal: 14,1 mia €</a:t>
            </a:r>
          </a:p>
          <a:p>
            <a:pPr marL="360000" lvl="1" indent="0">
              <a:buNone/>
            </a:pPr>
            <a:r>
              <a:rPr lang="nl-BE" smtClean="0"/>
              <a:t>	</a:t>
            </a:r>
            <a:r>
              <a:rPr lang="nl-BE"/>
              <a:t>= </a:t>
            </a:r>
            <a:r>
              <a:rPr lang="nl-BE" smtClean="0"/>
              <a:t>47 % van balanstotaal sector</a:t>
            </a:r>
          </a:p>
          <a:p>
            <a:r>
              <a:rPr lang="nl-BE" smtClean="0"/>
              <a:t>Technische voorzieningen: 10 mia €</a:t>
            </a:r>
          </a:p>
          <a:p>
            <a:pPr marL="360000" lvl="1" indent="0">
              <a:buNone/>
            </a:pPr>
            <a:r>
              <a:rPr lang="nl-BE" smtClean="0"/>
              <a:t>	</a:t>
            </a:r>
            <a:r>
              <a:rPr lang="nl-BE"/>
              <a:t>= </a:t>
            </a:r>
            <a:r>
              <a:rPr lang="nl-BE" smtClean="0"/>
              <a:t>43 % van technische voorzieningen sector</a:t>
            </a:r>
          </a:p>
          <a:p>
            <a:r>
              <a:rPr lang="nl-BE" smtClean="0"/>
              <a:t>Aantal deelnemers: 431.000 </a:t>
            </a:r>
          </a:p>
          <a:p>
            <a:pPr marL="360000" lvl="1" indent="0">
              <a:buClr>
                <a:srgbClr val="9DC2D7"/>
              </a:buClr>
              <a:buNone/>
            </a:pPr>
            <a:r>
              <a:rPr lang="nl-BE">
                <a:solidFill>
                  <a:srgbClr val="000000"/>
                </a:solidFill>
              </a:rPr>
              <a:t>	</a:t>
            </a:r>
            <a:r>
              <a:rPr lang="nl-BE"/>
              <a:t>= </a:t>
            </a:r>
            <a:r>
              <a:rPr lang="nl-BE" smtClean="0"/>
              <a:t>26 </a:t>
            </a:r>
            <a:r>
              <a:rPr lang="nl-BE"/>
              <a:t>% van aantal deelnemers globale sector</a:t>
            </a:r>
          </a:p>
          <a:p>
            <a:r>
              <a:rPr lang="nl-BE" smtClean="0"/>
              <a:t>Dekkingsgraad KTV + marge: 169 %</a:t>
            </a:r>
          </a:p>
          <a:p>
            <a:r>
              <a:rPr lang="nl-BE" smtClean="0"/>
              <a:t>Dekkingsgraad LTV + marge: 136 %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10 oktober 2017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Top 10 volgens balanstotaal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2016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9</a:t>
            </a:fld>
            <a:endParaRPr lang="nl-BE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SMA New">
  <a:themeElements>
    <a:clrScheme name="FSMA">
      <a:dk1>
        <a:srgbClr val="002244"/>
      </a:dk1>
      <a:lt1>
        <a:sysClr val="window" lastClr="FFFFFF"/>
      </a:lt1>
      <a:dk2>
        <a:srgbClr val="002244"/>
      </a:dk2>
      <a:lt2>
        <a:srgbClr val="FFFFFF"/>
      </a:lt2>
      <a:accent1>
        <a:srgbClr val="002244"/>
      </a:accent1>
      <a:accent2>
        <a:srgbClr val="668899"/>
      </a:accent2>
      <a:accent3>
        <a:srgbClr val="BBCC00"/>
      </a:accent3>
      <a:accent4>
        <a:srgbClr val="BBCCCC"/>
      </a:accent4>
      <a:accent5>
        <a:srgbClr val="333333"/>
      </a:accent5>
      <a:accent6>
        <a:srgbClr val="DDDDDD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SMA New" id="{ADC49A3E-4504-45DC-9DE0-F886B1692A38}" vid="{A53F1B4A-5306-414E-B0AA-718F661574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252f7a24a5b428398326c6f59ad01f1 xmlns="483268d2-8111-451a-bb8f-a98f37ada802">
      <Terms xmlns="http://schemas.microsoft.com/office/infopath/2007/PartnerControls">
        <TermInfo xmlns="http://schemas.microsoft.com/office/infopath/2007/PartnerControls">
          <TermName xmlns="http://schemas.microsoft.com/office/infopath/2007/PartnerControls">Dutch</TermName>
          <TermId xmlns="http://schemas.microsoft.com/office/infopath/2007/PartnerControls">80025f18-efbd-4050-828c-3eb1f323b17d</TermId>
        </TermInfo>
      </Terms>
    </b252f7a24a5b428398326c6f59ad01f1>
    <RelevantFor xmlns="483268d2-8111-451a-bb8f-a98f37ada802">41;#K.01. FiMIS|K.01. FiMIS|K.01. FiMIS|fa202d77-4efa-4729-b9b8-9d41417b5f80#61479896-3af1-4007-976a-1c7e74bcc094#bc0b1854-f22d-4d09-aa99-21c875c3bdbf;#42;#Q.01. Sector overview|Q.01. Sector overview|Q.01. Sector overview|fa202d77-4efa-4729-b9b8-9d41417b5f80#5a57aa7a-75ee-4abd-a806-a2e0ebbfd8fc#95dbd006-e78a-4490-b074-56888d825586</RelevantFor>
    <Date1 xmlns="483268d2-8111-451a-bb8f-a98f37ada802">2017-10-09T22:00:00+00:00</Date1>
    <FSMADocumentDescription xmlns="483268d2-8111-451a-bb8f-a98f37ada802">Sectoroverzicht 2016 -  powerpoint presentatie voor website</FSMADocumentDescription>
    <ncff1c19e96f4f66a1ef6e7dc3ac23a0 xmlns="483268d2-8111-451a-bb8f-a98f37ada802">
      <Terms xmlns="http://schemas.microsoft.com/office/infopath/2007/PartnerControls"/>
    </ncff1c19e96f4f66a1ef6e7dc3ac23a0>
    <j57658f9111242c1ab0be9b95dacce65 xmlns="483268d2-8111-451a-bb8f-a98f37ada802">
      <Terms xmlns="http://schemas.microsoft.com/office/infopath/2007/PartnerControls"/>
    </j57658f9111242c1ab0be9b95dacce65>
    <Case xmlns="483268d2-8111-451a-bb8f-a98f37ada802">
      <Url>https://edossier2.fsmanet.be/sites/administration/_layouts/15/eDossier.Core/CaseRedirect.aspx?Id=79c9b70d-26fa-4e9a-b40f-1eab8b156e8b</Url>
      <Description>STATS-2017-006838</Description>
    </Case>
    <o3d75fc94b264abb977af7e04b885cd5 xmlns="483268d2-8111-451a-bb8f-a98f37ada802">
      <Terms xmlns="http://schemas.microsoft.com/office/infopath/2007/PartnerControls">
        <TermInfo xmlns="http://schemas.microsoft.com/office/infopath/2007/PartnerControls">
          <TermName xmlns="http://schemas.microsoft.com/office/infopath/2007/PartnerControls">Final</TermName>
          <TermId xmlns="http://schemas.microsoft.com/office/infopath/2007/PartnerControls">7d7850c6-150d-4cd3-9e58-5c4a2226475a</TermId>
        </TermInfo>
      </Terms>
    </o3d75fc94b264abb977af7e04b885cd5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Management Committee Annex" ma:contentTypeID="0x01010096B10D78A450B444BAE61FDEE383F84800CE153FF536564C7A920E07BEB828019D006116704AC929054E9B84168471C53856" ma:contentTypeVersion="2" ma:contentTypeDescription="Create a new document." ma:contentTypeScope="" ma:versionID="cc96333a903f6468d57a16e3120d8875">
  <xsd:schema xmlns:xsd="http://www.w3.org/2001/XMLSchema" xmlns:xs="http://www.w3.org/2001/XMLSchema" xmlns:p="http://schemas.microsoft.com/office/2006/metadata/properties" xmlns:ns2="483268d2-8111-451a-bb8f-a98f37ada802" targetNamespace="http://schemas.microsoft.com/office/2006/metadata/properties" ma:root="true" ma:fieldsID="009512448c11f55c66aeac22e004b6a8" ns2:_="">
    <xsd:import namespace="483268d2-8111-451a-bb8f-a98f37ada802"/>
    <xsd:element name="properties">
      <xsd:complexType>
        <xsd:sequence>
          <xsd:element name="documentManagement">
            <xsd:complexType>
              <xsd:all>
                <xsd:element ref="ns2:FSMADocumentDescription" minOccurs="0"/>
                <xsd:element ref="ns2:RelevantFor" minOccurs="0"/>
                <xsd:element ref="ns2:j57658f9111242c1ab0be9b95dacce65" minOccurs="0"/>
                <xsd:element ref="ns2:o3d75fc94b264abb977af7e04b885cd5" minOccurs="0"/>
                <xsd:element ref="ns2:b252f7a24a5b428398326c6f59ad01f1" minOccurs="0"/>
                <xsd:element ref="ns2:Date1" minOccurs="0"/>
                <xsd:element ref="ns2:ncff1c19e96f4f66a1ef6e7dc3ac23a0" minOccurs="0"/>
                <xsd:element ref="ns2:Cas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3268d2-8111-451a-bb8f-a98f37ada802" elementFormDefault="qualified">
    <xsd:import namespace="http://schemas.microsoft.com/office/2006/documentManagement/types"/>
    <xsd:import namespace="http://schemas.microsoft.com/office/infopath/2007/PartnerControls"/>
    <xsd:element name="FSMADocumentDescription" ma:index="8" nillable="true" ma:displayName="Description" ma:internalName="FSMADocumentDescription">
      <xsd:simpleType>
        <xsd:restriction base="dms:Note"/>
      </xsd:simpleType>
    </xsd:element>
    <xsd:element name="RelevantFor" ma:index="9" nillable="true" ma:displayName="Relevant for" ma:list="{6194a86b-d7d9-4764-a4fd-36c1d7b2b2b9}" ma:internalName="RelevantFor" ma:showField="Combined" ma:web="ffab89ee-343a-4406-ae0a-8440b3ae9d70">
      <xsd:simpleType>
        <xsd:restriction base="dms:Unknown"/>
      </xsd:simpleType>
    </xsd:element>
    <xsd:element name="j57658f9111242c1ab0be9b95dacce65" ma:index="10" nillable="true" ma:taxonomy="true" ma:internalName="j57658f9111242c1ab0be9b95dacce65" ma:taxonomyFieldName="FSMAKeywords" ma:displayName="Keywords" ma:default="" ma:fieldId="{357658f9-1112-42c1-ab0b-e9b95dacce65}" ma:taxonomyMulti="true" ma:sspId="733e9705-8999-4689-82cc-e4b589d7ceac" ma:termSetId="0c0cad7d-378f-43ed-928f-3cdc5e0a641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o3d75fc94b264abb977af7e04b885cd5" ma:index="12" nillable="true" ma:taxonomy="true" ma:internalName="o3d75fc94b264abb977af7e04b885cd5" ma:taxonomyFieldName="FSMADocumentStatus" ma:displayName="Status" ma:default="" ma:fieldId="{83d75fc9-4b26-4abb-977a-f7e04b885cd5}" ma:sspId="733e9705-8999-4689-82cc-e4b589d7ceac" ma:termSetId="f70b2fdd-aab3-4f0c-90d0-dfa46d2b54cf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252f7a24a5b428398326c6f59ad01f1" ma:index="14" nillable="true" ma:taxonomy="true" ma:internalName="b252f7a24a5b428398326c6f59ad01f1" ma:taxonomyFieldName="FSMALanguage" ma:displayName="Language" ma:default="" ma:fieldId="{b252f7a2-4a5b-4283-9832-6c6f59ad01f1}" ma:taxonomyMulti="true" ma:sspId="733e9705-8999-4689-82cc-e4b589d7ceac" ma:termSetId="aafeecad-3366-4f68-8bb2-095e8beb6c4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ate1" ma:index="16" nillable="true" ma:displayName="Date" ma:format="DateOnly" ma:internalName="Date1">
      <xsd:simpleType>
        <xsd:restriction base="dms:DateTime"/>
      </xsd:simpleType>
    </xsd:element>
    <xsd:element name="ncff1c19e96f4f66a1ef6e7dc3ac23a0" ma:index="17" nillable="true" ma:taxonomy="true" ma:internalName="ncff1c19e96f4f66a1ef6e7dc3ac23a0" ma:taxonomyFieldName="Importance" ma:displayName="Importance" ma:default="" ma:fieldId="{7cff1c19-e96f-4f66-a1ef-6e7dc3ac23a0}" ma:sspId="733e9705-8999-4689-82cc-e4b589d7ceac" ma:termSetId="94677fba-fc98-4aba-92d7-620adf12305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Case" ma:index="19" nillable="true" ma:displayName="Case" ma:format="Hyperlink" ma:internalName="Ca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4590FB8-315B-4807-B78E-66E7C0694CF8}">
  <ds:schemaRefs>
    <ds:schemaRef ds:uri="http://purl.org/dc/terms/"/>
    <ds:schemaRef ds:uri="http://schemas.microsoft.com/office/2006/documentManagement/types"/>
    <ds:schemaRef ds:uri="http://purl.org/dc/dcmitype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483268d2-8111-451a-bb8f-a98f37ada802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C2967F97-4C81-42FD-AC85-D7D53D31EF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3268d2-8111-451a-bb8f-a98f37ada8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25DFA1B-75EF-4254-AE6B-EDE18721142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FSMA New</Template>
  <TotalTime>9755</TotalTime>
  <Words>2794</Words>
  <Application>Microsoft Office PowerPoint</Application>
  <PresentationFormat>On-screen Show (4:3)</PresentationFormat>
  <Paragraphs>1100</Paragraphs>
  <Slides>50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4" baseType="lpstr">
      <vt:lpstr>Arial</vt:lpstr>
      <vt:lpstr>Calibri</vt:lpstr>
      <vt:lpstr>Wingdings</vt:lpstr>
      <vt:lpstr>FSMA New</vt:lpstr>
      <vt:lpstr>PowerPoint Presentation</vt:lpstr>
      <vt:lpstr>De sector van de Instellingen voor Bedrijfspensioenvoorziening - Boekjaar 2016 </vt:lpstr>
      <vt:lpstr>Executive summary</vt:lpstr>
      <vt:lpstr>Executive summary</vt:lpstr>
      <vt:lpstr>De sector van de Instellingen voor Bedrijfspensioenvoorziening - Boekjaar 2016 </vt:lpstr>
      <vt:lpstr>Sector</vt:lpstr>
      <vt:lpstr>Sector</vt:lpstr>
      <vt:lpstr>Sector</vt:lpstr>
      <vt:lpstr>Top 10 volgens balanstotaal</vt:lpstr>
      <vt:lpstr>Top 50 volgens balanstotaal</vt:lpstr>
      <vt:lpstr>Sector</vt:lpstr>
      <vt:lpstr>Sector</vt:lpstr>
      <vt:lpstr>Sector</vt:lpstr>
      <vt:lpstr>Sector</vt:lpstr>
      <vt:lpstr>Sector</vt:lpstr>
      <vt:lpstr>Sector</vt:lpstr>
      <vt:lpstr>Sector</vt:lpstr>
      <vt:lpstr>Sector</vt:lpstr>
      <vt:lpstr>Sector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Sector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Sector</vt:lpstr>
      <vt:lpstr>Peer groups in functie van grensoverschrijdende activiteit </vt:lpstr>
      <vt:lpstr>Peer groups in functie van grensoverschrijdende activiteit </vt:lpstr>
      <vt:lpstr>Peer groups in functie van grensoverschrijdende activiteit </vt:lpstr>
      <vt:lpstr>Peer groups in functie van grensoverschrijdende activiteit</vt:lpstr>
      <vt:lpstr>Peer groups in functie van grensoverschrijdende activiteit</vt:lpstr>
      <vt:lpstr>Samenvattende tabel IBP's</vt:lpstr>
      <vt:lpstr>IBP's tov groepsverzekeringen, bedrijfsleiderverzekeringen en derde pijler *</vt:lpstr>
      <vt:lpstr>Lexicon</vt:lpstr>
    </vt:vector>
  </TitlesOfParts>
  <Company>National Bank of Belgium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Sectoroverzicht IBP's 2016 voor website</dc:title>
  <dc:creator>Vandendriessche Diederik</dc:creator>
  <cp:lastModifiedBy>Vandendriessche, Diederik</cp:lastModifiedBy>
  <cp:revision>673</cp:revision>
  <cp:lastPrinted>2017-10-04T14:02:31Z</cp:lastPrinted>
  <dcterms:created xsi:type="dcterms:W3CDTF">2011-10-05T15:12:53Z</dcterms:created>
  <dcterms:modified xsi:type="dcterms:W3CDTF">2017-10-17T08:03:30Z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1707849937</vt:i4>
  </property>
  <property fmtid="{D5CDD505-2E9C-101B-9397-08002B2CF9AE}" pid="3" name="_NewReviewCycle">
    <vt:lpwstr/>
  </property>
  <property fmtid="{D5CDD505-2E9C-101B-9397-08002B2CF9AE}" pid="4" name="_EmailSubject">
    <vt:lpwstr>Vraagje ivm sectoroverzicht</vt:lpwstr>
  </property>
  <property fmtid="{D5CDD505-2E9C-101B-9397-08002B2CF9AE}" pid="5" name="_AuthorEmailDisplayName">
    <vt:lpwstr>Vandendriessche, Diederik</vt:lpwstr>
  </property>
  <property fmtid="{D5CDD505-2E9C-101B-9397-08002B2CF9AE}" pid="6" name="_PreviousAdHocReviewCycleID">
    <vt:i4>195868594</vt:i4>
  </property>
  <property fmtid="{D5CDD505-2E9C-101B-9397-08002B2CF9AE}" pid="7" name="FSMALanguage">
    <vt:lpwstr>2;#Dutch|80025f18-efbd-4050-828c-3eb1f323b17d</vt:lpwstr>
  </property>
  <property fmtid="{D5CDD505-2E9C-101B-9397-08002B2CF9AE}" pid="8" name="ContentTypeId">
    <vt:lpwstr>0x01010096B10D78A450B444BAE61FDEE383F84800CE153FF536564C7A920E07BEB828019D006116704AC929054E9B84168471C53856</vt:lpwstr>
  </property>
  <property fmtid="{D5CDD505-2E9C-101B-9397-08002B2CF9AE}" pid="9" name="FSMAKeywords">
    <vt:lpwstr/>
  </property>
  <property fmtid="{D5CDD505-2E9C-101B-9397-08002B2CF9AE}" pid="10" name="Dossier">
    <vt:lpwstr/>
  </property>
  <property fmtid="{D5CDD505-2E9C-101B-9397-08002B2CF9AE}" pid="11" name="TaxCatchAll">
    <vt:lpwstr>2;#Dutch|80025f18-efbd-4050-828c-3eb1f323b17d;#1;#Final|7d7850c6-150d-4cd3-9e58-5c4a2226475a</vt:lpwstr>
  </property>
  <property fmtid="{D5CDD505-2E9C-101B-9397-08002B2CF9AE}" pid="12" name="DossierFr">
    <vt:lpwstr/>
  </property>
  <property fmtid="{D5CDD505-2E9C-101B-9397-08002B2CF9AE}" pid="13" name="DossierOfficialNameFr">
    <vt:lpwstr/>
  </property>
  <property fmtid="{D5CDD505-2E9C-101B-9397-08002B2CF9AE}" pid="14" name="DossierOfficialName">
    <vt:lpwstr/>
  </property>
  <property fmtid="{D5CDD505-2E9C-101B-9397-08002B2CF9AE}" pid="15" name="DossierOfficialNameNl">
    <vt:lpwstr/>
  </property>
  <property fmtid="{D5CDD505-2E9C-101B-9397-08002B2CF9AE}" pid="16" name="DossierNl">
    <vt:lpwstr/>
  </property>
  <property fmtid="{D5CDD505-2E9C-101B-9397-08002B2CF9AE}" pid="17" name="FSMADocumentStatus">
    <vt:lpwstr>1;#Final|7d7850c6-150d-4cd3-9e58-5c4a2226475a</vt:lpwstr>
  </property>
  <property fmtid="{D5CDD505-2E9C-101B-9397-08002B2CF9AE}" pid="18" name="Importance">
    <vt:lpwstr/>
  </property>
  <property fmtid="{D5CDD505-2E9C-101B-9397-08002B2CF9AE}" pid="19" name="_docset_NoMedatataSyncRequired">
    <vt:lpwstr>False</vt:lpwstr>
  </property>
  <property fmtid="{D5CDD505-2E9C-101B-9397-08002B2CF9AE}" pid="20" name="_AuthorEmail">
    <vt:lpwstr>Diederik.Vandendriessche@fsma.be</vt:lpwstr>
  </property>
</Properties>
</file>